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5" r:id="rId3"/>
    <p:sldId id="285" r:id="rId4"/>
    <p:sldId id="286" r:id="rId5"/>
    <p:sldId id="287" r:id="rId6"/>
    <p:sldId id="288" r:id="rId7"/>
    <p:sldId id="263" r:id="rId8"/>
    <p:sldId id="273" r:id="rId9"/>
    <p:sldId id="274" r:id="rId10"/>
    <p:sldId id="282" r:id="rId11"/>
    <p:sldId id="275" r:id="rId12"/>
    <p:sldId id="280" r:id="rId13"/>
    <p:sldId id="281" r:id="rId14"/>
    <p:sldId id="278" r:id="rId15"/>
    <p:sldId id="276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83" r:id="rId25"/>
    <p:sldId id="262" r:id="rId26"/>
    <p:sldId id="267" r:id="rId27"/>
    <p:sldId id="268" r:id="rId28"/>
    <p:sldId id="266" r:id="rId29"/>
    <p:sldId id="270" r:id="rId30"/>
    <p:sldId id="271" r:id="rId31"/>
    <p:sldId id="284" r:id="rId32"/>
    <p:sldId id="272" r:id="rId33"/>
    <p:sldId id="260" r:id="rId34"/>
    <p:sldId id="279" r:id="rId35"/>
    <p:sldId id="335" r:id="rId36"/>
    <p:sldId id="306" r:id="rId37"/>
    <p:sldId id="309" r:id="rId38"/>
    <p:sldId id="307" r:id="rId39"/>
    <p:sldId id="308" r:id="rId40"/>
    <p:sldId id="310" r:id="rId41"/>
    <p:sldId id="311" r:id="rId42"/>
    <p:sldId id="312" r:id="rId43"/>
    <p:sldId id="313" r:id="rId44"/>
    <p:sldId id="336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4" r:id="rId53"/>
    <p:sldId id="325" r:id="rId54"/>
    <p:sldId id="326" r:id="rId55"/>
    <p:sldId id="321" r:id="rId56"/>
    <p:sldId id="328" r:id="rId57"/>
    <p:sldId id="329" r:id="rId58"/>
    <p:sldId id="330" r:id="rId59"/>
    <p:sldId id="322" r:id="rId60"/>
    <p:sldId id="323" r:id="rId61"/>
    <p:sldId id="327" r:id="rId62"/>
    <p:sldId id="331" r:id="rId63"/>
    <p:sldId id="332" r:id="rId64"/>
    <p:sldId id="333" r:id="rId65"/>
    <p:sldId id="334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-1976" y="-144"/>
      </p:cViewPr>
      <p:guideLst>
        <p:guide orient="horz" pos="2160"/>
        <p:guide orient="horz" pos="431"/>
        <p:guide orient="horz" pos="3887"/>
        <p:guide orient="horz" pos="4175"/>
        <p:guide orient="horz" pos="1887"/>
        <p:guide pos="2880"/>
        <p:guide pos="434"/>
        <p:guide pos="5330"/>
        <p:guide pos="288"/>
        <p:guide pos="54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DDC7C-B50F-6C44-978D-205887B274F2}" type="datetimeFigureOut">
              <a:rPr lang="en-US" smtClean="0"/>
              <a:t>10/28/11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1A5B5-AA50-DA46-8349-BCBEE2FE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308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5B685-1B69-40C9-BE28-7A283E299E47}" type="datetimeFigureOut">
              <a:rPr lang="en-US" smtClean="0"/>
              <a:pPr/>
              <a:t>10/28/11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FF341-FE76-4734-BACD-1D5EE7C2EC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102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fileserver\General\1-Clients\PayPal\Projects-GO\X.Commerce\PPT_template\pngs\Title-Page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2915" y="4189166"/>
            <a:ext cx="6388273" cy="864720"/>
          </a:xfrm>
        </p:spPr>
        <p:txBody>
          <a:bodyPr anchor="b">
            <a:noAutofit/>
          </a:bodyPr>
          <a:lstStyle>
            <a:lvl1pPr algn="ctr">
              <a:defRPr sz="2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3852" y="5122889"/>
            <a:ext cx="5486400" cy="6858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988935"/>
            <a:ext cx="2133600" cy="246974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136D99DA-AC7B-754D-9C57-2B193F997299}" type="datetime1">
              <a:rPr lang="en-US" smtClean="0"/>
              <a:t>10/28/11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62688"/>
            <a:ext cx="2895600" cy="365125"/>
          </a:xfrm>
        </p:spPr>
        <p:txBody>
          <a:bodyPr anchor="b"/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RIAUnleashed Boston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28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763" y="214676"/>
            <a:ext cx="6767547" cy="759684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6571"/>
            <a:ext cx="8229600" cy="4370454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E0414D-D278-464E-BFA6-C12F0945F9CF}" type="datetime1">
              <a:rPr lang="en-US" smtClean="0"/>
              <a:t>10/28/11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RIAUnleashed Boston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4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8083" y="6470418"/>
            <a:ext cx="2895600" cy="2093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RIAUnleashed Boston 2011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2118" y="2345961"/>
            <a:ext cx="7199988" cy="949637"/>
          </a:xfrm>
        </p:spPr>
        <p:txBody>
          <a:bodyPr anchor="b"/>
          <a:lstStyle>
            <a:lvl1pPr marL="0" indent="0" algn="l">
              <a:defRPr sz="24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19331" y="3296458"/>
            <a:ext cx="6453266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8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27FDA-6CED-3F40-BC6C-9EE9684E6040}" type="datetime1">
              <a:rPr lang="en-US" smtClean="0"/>
              <a:t>10/28/11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RIAUnleashed Boston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0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49EF-1471-3541-AA98-7E603E0B9FF3}" type="datetime1">
              <a:rPr lang="en-US" smtClean="0"/>
              <a:t>10/28/11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RIAUnleashed Boston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8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C2D33-698A-8747-9C4A-09B6A594E651}" type="datetime1">
              <a:rPr lang="en-US" smtClean="0"/>
              <a:t>10/28/11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RIAUnleashed Boston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5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fileserver\General\1-Clients\PayPal\Projects-GO\X.Commerce\PPT_template\content-page-blank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A6218-CBD9-8B4B-864F-BA4CB71D3764}" type="datetime1">
              <a:rPr lang="en-US" smtClean="0"/>
              <a:t>10/28/11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RIAUnleashed Boston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1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763" y="214676"/>
            <a:ext cx="6348335" cy="7596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6571"/>
            <a:ext cx="8229600" cy="380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5612" y="6476271"/>
            <a:ext cx="1249181" cy="2093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EE3CADD2-37C2-7C43-B148-370B088BDC25}" type="datetime1">
              <a:rPr lang="en-US" smtClean="0"/>
              <a:t>10/28/11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6883" y="6476271"/>
            <a:ext cx="2895600" cy="2093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RIAUnleashed Boston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2303" y="6476271"/>
            <a:ext cx="419724" cy="2093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27063" indent="-287338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87338" algn="l" defTabSz="914400" rtl="0" eaLnBrk="1" latinLnBrk="0" hangingPunct="1">
        <a:spcBef>
          <a:spcPct val="20000"/>
        </a:spcBef>
        <a:buFont typeface="Wingdings" pitchFamily="2" charset="2"/>
        <a:buChar char="§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314450" indent="-287338" algn="l" defTabSz="914400" rtl="0" eaLnBrk="1" latinLnBrk="0" hangingPunct="1">
        <a:spcBef>
          <a:spcPct val="20000"/>
        </a:spcBef>
        <a:buFont typeface="Arial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788" indent="-287338" algn="l" defTabSz="914400" rtl="0" eaLnBrk="1" latinLnBrk="0" hangingPunct="1">
        <a:spcBef>
          <a:spcPct val="20000"/>
        </a:spcBef>
        <a:buFont typeface="Arial" pitchFamily="34" charset="0"/>
        <a:buChar char="»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sidney@x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1003" y="4189166"/>
            <a:ext cx="6796585" cy="864720"/>
          </a:xfrm>
        </p:spPr>
        <p:txBody>
          <a:bodyPr/>
          <a:lstStyle/>
          <a:p>
            <a:r>
              <a:rPr lang="en-US" dirty="0" smtClean="0"/>
              <a:t>PayPal + Flex = Payments anywhere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806-9B53-7149-AD41-814F760CE85A}" type="datetime1">
              <a:rPr lang="en-US" smtClean="0"/>
              <a:t>10/28/11</a:t>
            </a:fld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RIAUnleashed</a:t>
            </a:r>
            <a:r>
              <a:rPr lang="en-US" dirty="0" smtClean="0"/>
              <a:t> Boston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148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are PAYPAL APIS Different?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907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Payments 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7B20-52A3-964C-A9AC-E69D39FC4418}" type="datetime1">
              <a:rPr lang="en-US" smtClean="0"/>
              <a:t>10/28/11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2501900"/>
            <a:ext cx="7355343" cy="182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0353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Explicit Approval Payment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34E8-F10E-3D42-8ACA-5F80DA6FEC4D}" type="datetime1">
              <a:rPr lang="en-US" smtClean="0"/>
              <a:t>10/28/11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76" y="1308397"/>
            <a:ext cx="4755513" cy="45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981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Approval Payment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B542C-702C-2749-B4F7-20D6978D149B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" y="1910080"/>
            <a:ext cx="66421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7843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Approval Payment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9AB59-2681-A943-93E1-7086B03C67EF}" type="datetime1">
              <a:rPr lang="en-US" smtClean="0"/>
              <a:t>10/28/11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489" y="1288108"/>
            <a:ext cx="4826084" cy="46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549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Preapproved Payment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1879-A215-2546-84EE-2596F1968B04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40" y="1910080"/>
            <a:ext cx="66421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651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Marketplace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4E22-9E82-464D-AFF2-EFA47F1AC205}" type="datetime1">
              <a:rPr lang="en-US" smtClean="0"/>
              <a:t>10/28/11</a:t>
            </a:fld>
            <a:endParaRPr lang="en-US"/>
          </a:p>
        </p:txBody>
      </p:sp>
      <p:pic>
        <p:nvPicPr>
          <p:cNvPr id="8" name="Picture 7" descr="Screen shot 2011-09-18 at 6.33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74" y="1165156"/>
            <a:ext cx="7856452" cy="45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466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Authorize </a:t>
            </a:r>
            <a:r>
              <a:rPr lang="en-US" dirty="0" err="1" smtClean="0"/>
              <a:t>SellSimp.ly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C6105-6867-E847-96B1-6A112EC6C90C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 descr="Screen shot 2011-09-18 at 6.35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67592"/>
            <a:ext cx="6230688" cy="450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517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Sell, buy and promote via twitter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A85E8-946F-5147-8B49-1AFAE874DD49}" type="datetime1">
              <a:rPr lang="en-US" smtClean="0"/>
              <a:t>10/28/11</a:t>
            </a:fld>
            <a:endParaRPr lang="en-US"/>
          </a:p>
        </p:txBody>
      </p:sp>
      <p:pic>
        <p:nvPicPr>
          <p:cNvPr id="8" name="Picture 7" descr="Screen shot 2011-09-18 at 6.34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204959"/>
            <a:ext cx="7453305" cy="468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95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your listings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D9DD6-F9B9-4442-8197-8A97155925FD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 descr="Screen shot 2011-09-18 at 6.36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3" y="1827678"/>
            <a:ext cx="7968672" cy="299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881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Sidney Maestre</a:t>
            </a:r>
          </a:p>
          <a:p>
            <a:r>
              <a:rPr lang="en-US" dirty="0" smtClean="0"/>
              <a:t>Developer Evangelist - </a:t>
            </a:r>
            <a:r>
              <a:rPr lang="en-US" dirty="0" err="1" smtClean="0"/>
              <a:t>X.commerce</a:t>
            </a:r>
            <a:r>
              <a:rPr lang="en-US" dirty="0" smtClean="0"/>
              <a:t> (eBay)</a:t>
            </a:r>
            <a:endParaRPr lang="en-US" dirty="0" smtClean="0"/>
          </a:p>
          <a:p>
            <a:r>
              <a:rPr lang="en-US" dirty="0" smtClean="0"/>
              <a:t>Adobe Community Professional</a:t>
            </a:r>
          </a:p>
          <a:p>
            <a:r>
              <a:rPr lang="en-US" dirty="0" smtClean="0"/>
              <a:t>ColdFusion, </a:t>
            </a:r>
            <a:r>
              <a:rPr lang="en-US" dirty="0" smtClean="0"/>
              <a:t>Flex, </a:t>
            </a:r>
            <a:r>
              <a:rPr lang="en-US" dirty="0" err="1" smtClean="0"/>
              <a:t>jQuery</a:t>
            </a:r>
            <a:r>
              <a:rPr lang="en-US" dirty="0" smtClean="0"/>
              <a:t>, </a:t>
            </a:r>
            <a:r>
              <a:rPr lang="en-US" dirty="0" err="1" smtClean="0"/>
              <a:t>Sencha</a:t>
            </a:r>
            <a:endParaRPr lang="en-US" dirty="0" smtClean="0"/>
          </a:p>
          <a:p>
            <a:r>
              <a:rPr lang="en-US" dirty="0" smtClean="0"/>
              <a:t>Mobile Enthusiast - </a:t>
            </a:r>
            <a:r>
              <a:rPr lang="en-US" dirty="0"/>
              <a:t>BAM! – Bay </a:t>
            </a:r>
            <a:r>
              <a:rPr lang="en-US" dirty="0" smtClean="0"/>
              <a:t>Area Mobile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Twitter - @</a:t>
            </a:r>
            <a:r>
              <a:rPr lang="en-US" dirty="0" err="1" smtClean="0"/>
              <a:t>SidneyAllen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5EAB2-7FF1-D945-AE0B-54CFA5028012}" type="datetime1">
              <a:rPr lang="en-US" smtClean="0"/>
              <a:t>10/28/11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7916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Promote your storefront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0B4F5-3BA6-8B40-8616-5502AEB6BA6D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 descr="Screen shot 2011-09-18 at 6.38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945526"/>
            <a:ext cx="7415577" cy="252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4122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Listing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70B60-86C7-AD42-9E22-8D326EB3C884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 descr="Screen shot 2011-09-18 at 6.37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06130"/>
            <a:ext cx="5982523" cy="46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493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with PayPal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6E63-5DA0-FD47-904A-17263415B107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 descr="Screen shot 2011-09-18 at 6.38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08" y="1864498"/>
            <a:ext cx="8240627" cy="31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7968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and Collect Donations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DD8F7-E958-064B-BE04-78819A37F50C}" type="datetime1">
              <a:rPr lang="en-US" smtClean="0"/>
              <a:t>10/28/11</a:t>
            </a:fld>
            <a:endParaRPr lang="en-US"/>
          </a:p>
        </p:txBody>
      </p:sp>
      <p:pic>
        <p:nvPicPr>
          <p:cNvPr id="8" name="Picture 7" descr="Screen shot 2011-09-18 at 6.39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11" y="1291939"/>
            <a:ext cx="6923936" cy="44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3283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992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Console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7C15-178C-CF42-B03D-A33CEC576D2C}" type="datetime1">
              <a:rPr lang="en-US" smtClean="0"/>
              <a:t>10/28/11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75158" y="1416571"/>
            <a:ext cx="2911642" cy="3807502"/>
          </a:xfrm>
        </p:spPr>
        <p:txBody>
          <a:bodyPr>
            <a:normAutofit/>
          </a:bodyPr>
          <a:lstStyle/>
          <a:p>
            <a:r>
              <a:rPr lang="en-US" sz="1600" dirty="0" err="1"/>
              <a:t>d</a:t>
            </a:r>
            <a:r>
              <a:rPr lang="en-US" sz="1600" dirty="0" err="1" smtClean="0"/>
              <a:t>eveloper.paypal.com</a:t>
            </a:r>
            <a:endParaRPr lang="en-US" sz="1600" dirty="0" smtClean="0"/>
          </a:p>
          <a:p>
            <a:r>
              <a:rPr lang="en-US" sz="1600" dirty="0" smtClean="0"/>
              <a:t>Test Accounts</a:t>
            </a:r>
          </a:p>
          <a:p>
            <a:r>
              <a:rPr lang="en-US" sz="1600" dirty="0" smtClean="0"/>
              <a:t>Test Emails</a:t>
            </a:r>
          </a:p>
          <a:p>
            <a:r>
              <a:rPr lang="en-US" sz="1600" dirty="0" smtClean="0"/>
              <a:t>API Credentials</a:t>
            </a:r>
          </a:p>
          <a:p>
            <a:r>
              <a:rPr lang="en-US" sz="1600" dirty="0" smtClean="0"/>
              <a:t>IPN Simulator</a:t>
            </a:r>
          </a:p>
        </p:txBody>
      </p:sp>
      <p:pic>
        <p:nvPicPr>
          <p:cNvPr id="3" name="Picture 2" descr="Screen shot 2011-10-01 at 1.00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3" y="1402115"/>
            <a:ext cx="5507642" cy="42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7491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Preconfigured Accounts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9ECA9-13D4-BA45-BA58-4DFF5181B1BD}" type="datetime1">
              <a:rPr lang="en-US" smtClean="0"/>
              <a:t>10/28/11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75158" y="1416571"/>
            <a:ext cx="2911642" cy="3807502"/>
          </a:xfrm>
        </p:spPr>
        <p:txBody>
          <a:bodyPr>
            <a:normAutofit/>
          </a:bodyPr>
          <a:lstStyle/>
          <a:p>
            <a:r>
              <a:rPr lang="en-US" sz="1600" dirty="0" smtClean="0"/>
              <a:t>Buyer, Seller or Merchant</a:t>
            </a:r>
          </a:p>
          <a:p>
            <a:r>
              <a:rPr lang="en-US" sz="1600" dirty="0" smtClean="0"/>
              <a:t>You choose prefix for email</a:t>
            </a:r>
          </a:p>
          <a:p>
            <a:r>
              <a:rPr lang="en-US" sz="1600" dirty="0" smtClean="0"/>
              <a:t>Add up to $999 to your bank account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pic>
        <p:nvPicPr>
          <p:cNvPr id="3" name="Picture 2" descr="Screen shot 2011-10-01 at 1.02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37" y="1286649"/>
            <a:ext cx="4502929" cy="45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60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Unlimited Test Accounts 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08200-231C-344A-89C3-3A0EA271BE12}" type="datetime1">
              <a:rPr lang="en-US" smtClean="0"/>
              <a:t>10/28/11</a:t>
            </a:fld>
            <a:endParaRPr lang="en-US"/>
          </a:p>
        </p:txBody>
      </p:sp>
      <p:pic>
        <p:nvPicPr>
          <p:cNvPr id="3" name="Picture 2" descr="Screen shot 2011-10-01 at 1.07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62" y="1301640"/>
            <a:ext cx="6654274" cy="43728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67929" y="5789918"/>
            <a:ext cx="423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Not intended to be a factual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5035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Emails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AF21-3979-5F47-BF49-C2D7A44F019B}" type="datetime1">
              <a:rPr lang="en-US" smtClean="0"/>
              <a:t>10/28/11</a:t>
            </a:fld>
            <a:endParaRPr lang="en-US"/>
          </a:p>
        </p:txBody>
      </p:sp>
      <p:pic>
        <p:nvPicPr>
          <p:cNvPr id="3" name="Picture 2" descr="Screen shot 2011-10-01 at 1.28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24" y="1356369"/>
            <a:ext cx="6861608" cy="41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582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E596-5632-6C4E-8C31-794246838B21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 descr="Screen shot 2011-10-01 at 1.3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9" y="1461044"/>
            <a:ext cx="8362585" cy="405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9343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PayPal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 million active users</a:t>
            </a:r>
          </a:p>
          <a:p>
            <a:r>
              <a:rPr lang="en-US" dirty="0" smtClean="0"/>
              <a:t>190 countries</a:t>
            </a:r>
          </a:p>
          <a:p>
            <a:r>
              <a:rPr lang="en-US" dirty="0" smtClean="0"/>
              <a:t>25 currencies</a:t>
            </a:r>
          </a:p>
          <a:p>
            <a:r>
              <a:rPr lang="en-US" dirty="0" smtClean="0"/>
              <a:t>Trusted brand for online payments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7D25B-FADA-FE48-9455-BD8F642014A3}" type="datetime1">
              <a:rPr lang="en-US" smtClean="0"/>
              <a:t>10/28/11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1674" y="3816254"/>
            <a:ext cx="6035235" cy="1335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387528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IPN Simulator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9ABA-F196-474B-8DBE-5FD0896EB278}" type="datetime1">
              <a:rPr lang="en-US" smtClean="0"/>
              <a:t>10/28/11</a:t>
            </a:fld>
            <a:endParaRPr lang="en-US"/>
          </a:p>
        </p:txBody>
      </p:sp>
      <p:pic>
        <p:nvPicPr>
          <p:cNvPr id="3" name="Picture 2" descr="Screen shot 2011-10-01 at 1.36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9" y="1309906"/>
            <a:ext cx="7797498" cy="454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635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635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JAVA, PHP, ColdFusion, .NET, Ruby, Python</a:t>
            </a:r>
          </a:p>
          <a:p>
            <a:r>
              <a:rPr lang="en-US" dirty="0" smtClean="0"/>
              <a:t>NVP – Name Value Pair</a:t>
            </a:r>
          </a:p>
          <a:p>
            <a:r>
              <a:rPr lang="en-US" dirty="0" smtClean="0"/>
              <a:t>SOAP</a:t>
            </a:r>
          </a:p>
          <a:p>
            <a:r>
              <a:rPr lang="en-US" dirty="0" smtClean="0"/>
              <a:t>Newer APIs support JSON and XML payload and response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EC73E-7028-2645-88A5-B62310C798A2}" type="datetime1">
              <a:rPr lang="en-US" smtClean="0"/>
              <a:t>10/28/11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5307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 Mobile and Express Checkout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0347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Checkout Payment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4A4ED-23DF-3A4B-AD5B-DBBCC9E7E119}" type="datetime1">
              <a:rPr lang="en-US" smtClean="0"/>
              <a:t>10/28/11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427" y="1286648"/>
            <a:ext cx="4429422" cy="45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3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Demo of the App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0B546-A05A-3C4C-A393-8DBA288E3D89}" type="datetime1">
              <a:rPr lang="en-US" smtClean="0"/>
              <a:t>10/28/11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22AAA-6ADA-4844-82F8-486773CE192E}" type="datetime1">
              <a:rPr lang="en-US" smtClean="0"/>
              <a:t>10/28/11</a:t>
            </a:fld>
            <a:endParaRPr lang="en-US"/>
          </a:p>
        </p:txBody>
      </p:sp>
      <p:pic>
        <p:nvPicPr>
          <p:cNvPr id="9" name="Picture 8" descr="Screen shot 2011-10-02 at 5.4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40" y="1356142"/>
            <a:ext cx="3826361" cy="46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77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data to detail 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8205C-2A4D-EF4A-84E1-575746324277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4306" y="1704577"/>
            <a:ext cx="8070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protected function </a:t>
            </a:r>
            <a:r>
              <a:rPr lang="en-US" dirty="0" err="1"/>
              <a:t>list_changeHandler</a:t>
            </a:r>
            <a:r>
              <a:rPr lang="en-US" dirty="0"/>
              <a:t>(</a:t>
            </a:r>
            <a:r>
              <a:rPr lang="en-US" dirty="0" err="1"/>
              <a:t>event:Event</a:t>
            </a:r>
            <a:r>
              <a:rPr lang="en-US" dirty="0"/>
              <a:t>):void 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model.item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list.selectedItem.item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 smtClean="0"/>
              <a:t>navigator.pushView</a:t>
            </a:r>
            <a:r>
              <a:rPr lang="en-US" dirty="0"/>
              <a:t>(</a:t>
            </a:r>
            <a:r>
              <a:rPr lang="en-US" dirty="0" err="1"/>
              <a:t>Detail,model</a:t>
            </a:r>
            <a:r>
              <a:rPr lang="en-US" dirty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4476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 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3E17-0556-6247-B755-3E35F2C082AB}" type="datetime1">
              <a:rPr lang="en-US" smtClean="0"/>
              <a:t>10/28/11</a:t>
            </a:fld>
            <a:endParaRPr lang="en-US"/>
          </a:p>
        </p:txBody>
      </p:sp>
      <p:pic>
        <p:nvPicPr>
          <p:cNvPr id="10" name="Picture 9" descr="Screen shot 2011-10-02 at 5.4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95" y="1369504"/>
            <a:ext cx="3659270" cy="432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126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item to cart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ADED-30ED-404D-BE35-83A91D0A3CA9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4306" y="1704577"/>
            <a:ext cx="80704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private function </a:t>
            </a:r>
            <a:r>
              <a:rPr lang="en-US" dirty="0" err="1"/>
              <a:t>addToCart</a:t>
            </a:r>
            <a:r>
              <a:rPr lang="en-US" dirty="0"/>
              <a:t>():void </a:t>
            </a:r>
          </a:p>
          <a:p>
            <a:r>
              <a:rPr lang="en-US" dirty="0" smtClean="0"/>
              <a:t>{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myAC:ArrayCollection</a:t>
            </a:r>
            <a:r>
              <a:rPr lang="en-US" dirty="0"/>
              <a:t> = </a:t>
            </a:r>
            <a:r>
              <a:rPr lang="en-US" dirty="0" err="1"/>
              <a:t>model.cart</a:t>
            </a:r>
            <a:r>
              <a:rPr lang="en-US" dirty="0"/>
              <a:t>;	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if</a:t>
            </a:r>
            <a:r>
              <a:rPr lang="en-US" dirty="0"/>
              <a:t>( </a:t>
            </a:r>
            <a:r>
              <a:rPr lang="en-US" dirty="0" err="1"/>
              <a:t>getItemIndexByProperty</a:t>
            </a:r>
            <a:r>
              <a:rPr lang="en-US" dirty="0"/>
              <a:t>(</a:t>
            </a:r>
            <a:r>
              <a:rPr lang="en-US" dirty="0" err="1"/>
              <a:t>model.cart,'id',String</a:t>
            </a:r>
            <a:r>
              <a:rPr lang="en-US" dirty="0"/>
              <a:t>(</a:t>
            </a:r>
            <a:r>
              <a:rPr lang="en-US" dirty="0" err="1"/>
              <a:t>model.item.id</a:t>
            </a:r>
            <a:r>
              <a:rPr lang="en-US" dirty="0"/>
              <a:t>) ) ) {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myAC.addItem</a:t>
            </a:r>
            <a:r>
              <a:rPr lang="en-US" dirty="0"/>
              <a:t>(</a:t>
            </a:r>
            <a:r>
              <a:rPr lang="en-US" dirty="0" err="1"/>
              <a:t>model.item</a:t>
            </a:r>
            <a:r>
              <a:rPr lang="en-US" dirty="0"/>
              <a:t>);</a:t>
            </a:r>
          </a:p>
          <a:p>
            <a:r>
              <a:rPr lang="en-US" dirty="0"/>
              <a:t>	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				</a:t>
            </a:r>
          </a:p>
          <a:p>
            <a:r>
              <a:rPr lang="en-US" dirty="0"/>
              <a:t>	</a:t>
            </a:r>
            <a:r>
              <a:rPr lang="en-US" dirty="0" err="1" smtClean="0"/>
              <a:t>model.cart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myAC</a:t>
            </a:r>
            <a:r>
              <a:rPr lang="en-US" dirty="0"/>
              <a:t>;</a:t>
            </a:r>
          </a:p>
          <a:p>
            <a:r>
              <a:rPr lang="en-US" dirty="0"/>
              <a:t>	</a:t>
            </a:r>
            <a:r>
              <a:rPr lang="en-US" dirty="0" err="1" smtClean="0"/>
              <a:t>navigator.pushView</a:t>
            </a:r>
            <a:r>
              <a:rPr lang="en-US" dirty="0"/>
              <a:t>(Cart, model);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13793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Commerce (electronic, mobile, social)</a:t>
            </a:r>
          </a:p>
          <a:p>
            <a:r>
              <a:rPr lang="en-US" dirty="0" smtClean="0"/>
              <a:t>Person 2 Person</a:t>
            </a:r>
          </a:p>
          <a:p>
            <a:r>
              <a:rPr lang="en-US" dirty="0" smtClean="0"/>
              <a:t>Subscriptions</a:t>
            </a:r>
          </a:p>
          <a:p>
            <a:r>
              <a:rPr lang="en-US" dirty="0" smtClean="0"/>
              <a:t>Donations</a:t>
            </a:r>
          </a:p>
          <a:p>
            <a:r>
              <a:rPr lang="en-US" dirty="0" smtClean="0"/>
              <a:t>Virtual Goods</a:t>
            </a:r>
          </a:p>
          <a:p>
            <a:r>
              <a:rPr lang="en-US" dirty="0" smtClean="0"/>
              <a:t>Digital Goods</a:t>
            </a:r>
          </a:p>
          <a:p>
            <a:r>
              <a:rPr lang="en-US" dirty="0" smtClean="0"/>
              <a:t>Marketplaces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391F7-7EA9-5244-BC1F-477FD09521DD}" type="datetime1">
              <a:rPr lang="en-US" smtClean="0"/>
              <a:t>10/28/11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737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Shopping Cart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69B68-0D40-DA44-83D5-28A6F05419B0}" type="datetime1">
              <a:rPr lang="en-US" smtClean="0"/>
              <a:t>10/28/11</a:t>
            </a:fld>
            <a:endParaRPr lang="en-US"/>
          </a:p>
        </p:txBody>
      </p:sp>
      <p:pic>
        <p:nvPicPr>
          <p:cNvPr id="3" name="Picture 2" descr="Screen shot 2011-10-02 at 5.4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098" y="1384603"/>
            <a:ext cx="3698613" cy="44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674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StageWebView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E91F5-1E5B-A745-9957-CCC55A6CBA7B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4306" y="1704577"/>
            <a:ext cx="85048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/>
              <a:t>mobile:StageWebViewUIComponent</a:t>
            </a:r>
            <a:r>
              <a:rPr lang="en-US" dirty="0"/>
              <a:t>  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xmlns:mobile</a:t>
            </a:r>
            <a:r>
              <a:rPr lang="en-US" dirty="0"/>
              <a:t>="</a:t>
            </a:r>
            <a:r>
              <a:rPr lang="en-US" dirty="0" err="1"/>
              <a:t>com.soenkerohde.mobile</a:t>
            </a:r>
            <a:r>
              <a:rPr lang="en-US" dirty="0"/>
              <a:t>.*" </a:t>
            </a:r>
          </a:p>
          <a:p>
            <a:r>
              <a:rPr lang="en-US" dirty="0"/>
              <a:t>	</a:t>
            </a:r>
            <a:r>
              <a:rPr lang="en-US" dirty="0" smtClean="0"/>
              <a:t>id</a:t>
            </a:r>
            <a:r>
              <a:rPr lang="en-US" dirty="0"/>
              <a:t>="</a:t>
            </a:r>
            <a:r>
              <a:rPr lang="en-US" dirty="0" err="1" smtClean="0"/>
              <a:t>stageWebView</a:t>
            </a:r>
            <a:r>
              <a:rPr lang="en-US" dirty="0" smtClean="0"/>
              <a:t>” </a:t>
            </a:r>
            <a:r>
              <a:rPr lang="en-US" dirty="0"/>
              <a:t>		</a:t>
            </a:r>
            <a:r>
              <a:rPr lang="en-US" dirty="0" err="1"/>
              <a:t>locationChanging</a:t>
            </a:r>
            <a:r>
              <a:rPr lang="en-US" dirty="0"/>
              <a:t>="</a:t>
            </a:r>
            <a:r>
              <a:rPr lang="en-US" dirty="0" err="1"/>
              <a:t>stageWebView_locationChangingHandler</a:t>
            </a:r>
            <a:r>
              <a:rPr lang="en-US" dirty="0"/>
              <a:t>(event</a:t>
            </a:r>
            <a:r>
              <a:rPr lang="en-US" dirty="0" smtClean="0"/>
              <a:t>)” 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locationChange</a:t>
            </a:r>
            <a:r>
              <a:rPr lang="en-US" dirty="0"/>
              <a:t>="</a:t>
            </a:r>
            <a:r>
              <a:rPr lang="en-US" dirty="0" err="1"/>
              <a:t>stageWebView_locationChangeHandler</a:t>
            </a:r>
            <a:r>
              <a:rPr lang="en-US" dirty="0"/>
              <a:t>(event)"/&gt;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446741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payWithPayPal</a:t>
            </a:r>
            <a:r>
              <a:rPr lang="en-US" dirty="0" smtClean="0"/>
              <a:t>() method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9DDCE-7E76-0148-A303-4EA249AA71F4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1015" y="1684640"/>
            <a:ext cx="8504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isCheckout</a:t>
            </a:r>
            <a:r>
              <a:rPr lang="en-US" dirty="0" smtClean="0"/>
              <a:t> </a:t>
            </a:r>
            <a:r>
              <a:rPr lang="en-US" dirty="0"/>
              <a:t>= true;</a:t>
            </a:r>
          </a:p>
          <a:p>
            <a:r>
              <a:rPr lang="en-US" dirty="0" err="1" smtClean="0"/>
              <a:t>currentState</a:t>
            </a:r>
            <a:r>
              <a:rPr lang="en-US" dirty="0"/>
              <a:t>="Wait";</a:t>
            </a:r>
          </a:p>
          <a:p>
            <a:r>
              <a:rPr lang="en-US" dirty="0" err="1" smtClean="0"/>
              <a:t>continueShoppingButton.visible</a:t>
            </a:r>
            <a:r>
              <a:rPr lang="en-US" dirty="0" smtClean="0"/>
              <a:t> </a:t>
            </a:r>
            <a:r>
              <a:rPr lang="en-US" dirty="0"/>
              <a:t>= false;</a:t>
            </a:r>
          </a:p>
          <a:p>
            <a:r>
              <a:rPr lang="en-US" dirty="0"/>
              <a:t>				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urlVar</a:t>
            </a:r>
            <a:r>
              <a:rPr lang="en-US" dirty="0"/>
              <a:t>: </a:t>
            </a:r>
            <a:r>
              <a:rPr lang="en-US" dirty="0" err="1"/>
              <a:t>URLVariables</a:t>
            </a:r>
            <a:r>
              <a:rPr lang="en-US" dirty="0"/>
              <a:t> = new </a:t>
            </a:r>
            <a:r>
              <a:rPr lang="en-US" dirty="0" err="1"/>
              <a:t>URLVariables</a:t>
            </a:r>
            <a:r>
              <a:rPr lang="en-US" dirty="0"/>
              <a:t>();	</a:t>
            </a:r>
          </a:p>
          <a:p>
            <a:r>
              <a:rPr lang="en-US" dirty="0" err="1" smtClean="0"/>
              <a:t>urlVar.paymentAmount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getSubTotal</a:t>
            </a:r>
            <a:r>
              <a:rPr lang="en-US" dirty="0"/>
              <a:t>(</a:t>
            </a:r>
            <a:r>
              <a:rPr lang="en-US" dirty="0" err="1"/>
              <a:t>model.cart</a:t>
            </a:r>
            <a:r>
              <a:rPr lang="en-US" dirty="0"/>
              <a:t>).</a:t>
            </a:r>
            <a:r>
              <a:rPr lang="en-US" dirty="0" err="1"/>
              <a:t>toFixed</a:t>
            </a:r>
            <a:r>
              <a:rPr lang="en-US" dirty="0"/>
              <a:t>(2);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cartArray:ArrayCollection</a:t>
            </a:r>
            <a:r>
              <a:rPr lang="en-US" dirty="0"/>
              <a:t> = </a:t>
            </a:r>
            <a:r>
              <a:rPr lang="en-US" dirty="0" err="1"/>
              <a:t>model.cart</a:t>
            </a:r>
            <a:r>
              <a:rPr lang="en-US" dirty="0" smtClean="0"/>
              <a:t>;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790546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with </a:t>
            </a:r>
            <a:r>
              <a:rPr lang="en-US" dirty="0" smtClean="0"/>
              <a:t>PayPal continued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92188-7C80-F549-AAC7-EA785FB608DF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1015" y="1420480"/>
            <a:ext cx="85048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i:Number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cartArray.length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r>
              <a:rPr lang="en-US" dirty="0" smtClean="0"/>
              <a:t> {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obj:Object</a:t>
            </a:r>
            <a:r>
              <a:rPr lang="en-US" dirty="0"/>
              <a:t> = Object(</a:t>
            </a:r>
            <a:r>
              <a:rPr lang="en-US" dirty="0" err="1"/>
              <a:t>cartArray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r>
              <a:rPr lang="fr-FR" dirty="0"/>
              <a:t>	</a:t>
            </a:r>
            <a:r>
              <a:rPr lang="fr-FR" dirty="0" err="1"/>
              <a:t>urlVar</a:t>
            </a:r>
            <a:r>
              <a:rPr lang="fr-FR" dirty="0"/>
              <a:t>['L_NAME' + i] = </a:t>
            </a:r>
            <a:r>
              <a:rPr lang="fr-FR" dirty="0" err="1"/>
              <a:t>obj</a:t>
            </a:r>
            <a:r>
              <a:rPr lang="fr-FR" dirty="0"/>
              <a:t>["</a:t>
            </a:r>
            <a:r>
              <a:rPr lang="fr-FR" dirty="0" err="1"/>
              <a:t>name</a:t>
            </a:r>
            <a:r>
              <a:rPr lang="fr-FR" dirty="0"/>
              <a:t>"];</a:t>
            </a:r>
          </a:p>
          <a:p>
            <a:r>
              <a:rPr lang="fr-FR" dirty="0"/>
              <a:t>	</a:t>
            </a:r>
            <a:r>
              <a:rPr lang="fr-FR" dirty="0" err="1" smtClean="0"/>
              <a:t>urlVar</a:t>
            </a:r>
            <a:r>
              <a:rPr lang="fr-FR" dirty="0"/>
              <a:t>['L_NUMBER' + i] = </a:t>
            </a:r>
            <a:r>
              <a:rPr lang="fr-FR" dirty="0" err="1"/>
              <a:t>obj</a:t>
            </a:r>
            <a:r>
              <a:rPr lang="fr-FR" dirty="0"/>
              <a:t>["id"];</a:t>
            </a:r>
          </a:p>
          <a:p>
            <a:r>
              <a:rPr lang="fr-FR" dirty="0"/>
              <a:t>	</a:t>
            </a:r>
            <a:r>
              <a:rPr lang="fr-FR" dirty="0" err="1" smtClean="0"/>
              <a:t>urlVar</a:t>
            </a:r>
            <a:r>
              <a:rPr lang="fr-FR" dirty="0"/>
              <a:t>['L_QTY' + i] = </a:t>
            </a:r>
            <a:r>
              <a:rPr lang="fr-FR" dirty="0" err="1"/>
              <a:t>obj</a:t>
            </a:r>
            <a:r>
              <a:rPr lang="fr-FR" dirty="0"/>
              <a:t>["</a:t>
            </a:r>
            <a:r>
              <a:rPr lang="fr-FR" dirty="0" err="1"/>
              <a:t>qty</a:t>
            </a:r>
            <a:r>
              <a:rPr lang="fr-FR" dirty="0"/>
              <a:t>"];</a:t>
            </a:r>
          </a:p>
          <a:p>
            <a:r>
              <a:rPr lang="fr-FR" dirty="0"/>
              <a:t>	</a:t>
            </a:r>
            <a:r>
              <a:rPr lang="fr-FR" dirty="0" err="1" smtClean="0"/>
              <a:t>urlVar</a:t>
            </a:r>
            <a:r>
              <a:rPr lang="fr-FR" dirty="0"/>
              <a:t>['L_AMT' + i] = </a:t>
            </a:r>
            <a:r>
              <a:rPr lang="fr-FR" dirty="0" err="1"/>
              <a:t>obj</a:t>
            </a:r>
            <a:r>
              <a:rPr lang="fr-FR" dirty="0"/>
              <a:t>["</a:t>
            </a:r>
            <a:r>
              <a:rPr lang="fr-FR" dirty="0" err="1"/>
              <a:t>price</a:t>
            </a:r>
            <a:r>
              <a:rPr lang="fr-FR" dirty="0"/>
              <a:t>"];</a:t>
            </a:r>
          </a:p>
          <a:p>
            <a:r>
              <a:rPr lang="fr-FR" dirty="0" smtClean="0"/>
              <a:t>}</a:t>
            </a:r>
            <a:endParaRPr lang="fr-FR" dirty="0"/>
          </a:p>
          <a:p>
            <a:r>
              <a:rPr lang="fr-FR" dirty="0" smtClean="0"/>
              <a:t>	</a:t>
            </a:r>
          </a:p>
          <a:p>
            <a:r>
              <a:rPr lang="fr-FR" dirty="0" err="1" smtClean="0"/>
              <a:t>urlVar.n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err="1"/>
              <a:t>cartArray.length</a:t>
            </a:r>
            <a:r>
              <a:rPr lang="fr-FR" dirty="0"/>
              <a:t>;</a:t>
            </a:r>
          </a:p>
          <a:p>
            <a:endParaRPr lang="fr-FR" dirty="0"/>
          </a:p>
          <a:p>
            <a:r>
              <a:rPr lang="fr-FR" dirty="0" err="1" smtClean="0"/>
              <a:t>stageWebView.url</a:t>
            </a:r>
            <a:r>
              <a:rPr lang="fr-FR" dirty="0"/>
              <a:t>="http://</a:t>
            </a:r>
            <a:r>
              <a:rPr lang="fr-FR" dirty="0" err="1"/>
              <a:t>localhost</a:t>
            </a:r>
            <a:r>
              <a:rPr lang="fr-FR" dirty="0"/>
              <a:t>/</a:t>
            </a:r>
            <a:r>
              <a:rPr lang="fr-FR" dirty="0" err="1"/>
              <a:t>PayPalFlex</a:t>
            </a:r>
            <a:r>
              <a:rPr lang="fr-FR" dirty="0"/>
              <a:t>/</a:t>
            </a:r>
            <a:r>
              <a:rPr lang="fr-FR" dirty="0" err="1"/>
              <a:t>startPaymentFlex.php</a:t>
            </a:r>
            <a:r>
              <a:rPr lang="fr-FR" dirty="0"/>
              <a:t>?" + </a:t>
            </a:r>
            <a:r>
              <a:rPr lang="fr-FR" dirty="0" err="1" smtClean="0"/>
              <a:t>urlVar</a:t>
            </a:r>
            <a:r>
              <a:rPr lang="fr-FR" dirty="0" smtClean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7833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our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code uses PHP</a:t>
            </a:r>
          </a:p>
          <a:p>
            <a:r>
              <a:rPr lang="en-US" dirty="0" smtClean="0"/>
              <a:t>We have SDKs for ColdFusion, .NET, Java, 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0414D-D278-464E-BFA6-C12F0945F9CF}" type="datetime1">
              <a:rPr lang="en-US" smtClean="0"/>
              <a:t>10/28/11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14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Credentials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5F23-9F12-DE4E-A259-746FC3612EC5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1015" y="1420480"/>
            <a:ext cx="8504882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/>
              <a:t>define('API_USERNAME', 'sidney_1300905880_biz_api1.designovermatter.com')</a:t>
            </a:r>
            <a:r>
              <a:rPr lang="en-US" dirty="0" smtClean="0"/>
              <a:t>;</a:t>
            </a:r>
          </a:p>
          <a:p>
            <a:pPr>
              <a:lnSpc>
                <a:spcPct val="140000"/>
              </a:lnSpc>
            </a:pPr>
            <a:r>
              <a:rPr lang="fr-FR" dirty="0" err="1"/>
              <a:t>define</a:t>
            </a:r>
            <a:r>
              <a:rPr lang="fr-FR" dirty="0"/>
              <a:t>('API_PASSWORD', '1300905887')</a:t>
            </a:r>
            <a:r>
              <a:rPr lang="fr-FR" dirty="0" smtClean="0"/>
              <a:t>;</a:t>
            </a:r>
          </a:p>
          <a:p>
            <a:pPr>
              <a:lnSpc>
                <a:spcPct val="140000"/>
              </a:lnSpc>
            </a:pPr>
            <a:r>
              <a:rPr lang="fr-FR" dirty="0" err="1"/>
              <a:t>define</a:t>
            </a:r>
            <a:r>
              <a:rPr lang="fr-FR" dirty="0"/>
              <a:t>('API_SIGNATURE', '</a:t>
            </a:r>
            <a:r>
              <a:rPr lang="fr-FR" dirty="0" smtClean="0"/>
              <a:t>AW-u29OhQHbSoMS0KjiA4WshXplWg9c1'</a:t>
            </a:r>
            <a:r>
              <a:rPr lang="fr-FR" dirty="0"/>
              <a:t>)</a:t>
            </a:r>
            <a:r>
              <a:rPr lang="fr-FR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3533420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Endpoints and Redirect URL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CF6E7-A301-2A49-9B77-58F9CFD78B03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1015" y="1420480"/>
            <a:ext cx="8504882" cy="162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fr-FR" dirty="0" err="1" smtClean="0"/>
              <a:t>define</a:t>
            </a:r>
            <a:r>
              <a:rPr lang="fr-FR" dirty="0"/>
              <a:t>('API_ENDPOINT', '</a:t>
            </a:r>
            <a:r>
              <a:rPr lang="fr-FR" dirty="0" err="1"/>
              <a:t>https</a:t>
            </a:r>
            <a:r>
              <a:rPr lang="fr-FR" dirty="0"/>
              <a:t>://api-3t.sandbox.paypal.com/</a:t>
            </a:r>
            <a:r>
              <a:rPr lang="fr-FR" dirty="0" err="1"/>
              <a:t>nvp</a:t>
            </a:r>
            <a:r>
              <a:rPr lang="fr-FR" dirty="0"/>
              <a:t>')</a:t>
            </a:r>
            <a:r>
              <a:rPr lang="fr-FR" dirty="0" smtClean="0"/>
              <a:t>;</a:t>
            </a:r>
          </a:p>
          <a:p>
            <a:pPr>
              <a:lnSpc>
                <a:spcPct val="140000"/>
              </a:lnSpc>
            </a:pPr>
            <a:endParaRPr lang="fr-FR" dirty="0"/>
          </a:p>
          <a:p>
            <a:pPr>
              <a:lnSpc>
                <a:spcPct val="140000"/>
              </a:lnSpc>
            </a:pPr>
            <a:r>
              <a:rPr lang="fr-FR" dirty="0" err="1"/>
              <a:t>define</a:t>
            </a:r>
            <a:r>
              <a:rPr lang="fr-FR" dirty="0"/>
              <a:t>('PAYPAL_URL', '</a:t>
            </a:r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www.sandbox.paypal.com</a:t>
            </a:r>
            <a:r>
              <a:rPr lang="fr-FR" dirty="0"/>
              <a:t>/</a:t>
            </a:r>
            <a:r>
              <a:rPr lang="fr-FR" dirty="0" err="1"/>
              <a:t>webscr&amp;cmd</a:t>
            </a:r>
            <a:r>
              <a:rPr lang="fr-FR" dirty="0"/>
              <a:t>=_</a:t>
            </a:r>
            <a:r>
              <a:rPr lang="fr-FR" dirty="0" err="1"/>
              <a:t>express-checkout-mobile&amp;token</a:t>
            </a:r>
            <a:r>
              <a:rPr lang="fr-FR" dirty="0"/>
              <a:t>=');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0897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Information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124E-ADBD-7749-BA0D-2B60FC144A4D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1015" y="1420480"/>
            <a:ext cx="8504882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dirty="0"/>
              <a:t>$</a:t>
            </a:r>
            <a:r>
              <a:rPr lang="en-US" dirty="0" err="1"/>
              <a:t>paymentAmount</a:t>
            </a:r>
            <a:r>
              <a:rPr lang="en-US" dirty="0"/>
              <a:t> = $_REQUEST ['</a:t>
            </a:r>
            <a:r>
              <a:rPr lang="en-US" dirty="0" err="1"/>
              <a:t>paymentAmount</a:t>
            </a:r>
            <a:r>
              <a:rPr lang="en-US" dirty="0"/>
              <a:t>']</a:t>
            </a:r>
            <a:r>
              <a:rPr lang="en-US" dirty="0" smtClean="0"/>
              <a:t>;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$</a:t>
            </a:r>
            <a:r>
              <a:rPr lang="en-US" dirty="0" err="1"/>
              <a:t>currencyCodeType</a:t>
            </a:r>
            <a:r>
              <a:rPr lang="en-US" dirty="0"/>
              <a:t> = 'USD'; </a:t>
            </a:r>
            <a:endParaRPr lang="en-US" dirty="0" smtClean="0"/>
          </a:p>
          <a:p>
            <a:pPr>
              <a:lnSpc>
                <a:spcPct val="140000"/>
              </a:lnSpc>
            </a:pPr>
            <a:r>
              <a:rPr lang="en-US" dirty="0" smtClean="0"/>
              <a:t>$</a:t>
            </a:r>
            <a:r>
              <a:rPr lang="en-US" dirty="0" err="1"/>
              <a:t>paymentType</a:t>
            </a:r>
            <a:r>
              <a:rPr lang="en-US" dirty="0"/>
              <a:t> = 'Sale';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54659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Details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96D1-4F46-9E44-9BC5-ABF34DC4DA52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9735" y="1430640"/>
            <a:ext cx="85048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($</a:t>
            </a:r>
            <a:r>
              <a:rPr lang="en-US" dirty="0" err="1"/>
              <a:t>i</a:t>
            </a:r>
            <a:r>
              <a:rPr lang="en-US" dirty="0"/>
              <a:t> = 0; $</a:t>
            </a:r>
            <a:r>
              <a:rPr lang="en-US" dirty="0" err="1"/>
              <a:t>i</a:t>
            </a:r>
            <a:r>
              <a:rPr lang="en-US" dirty="0"/>
              <a:t> &lt;= $n; $</a:t>
            </a:r>
            <a:r>
              <a:rPr lang="en-US" dirty="0" err="1"/>
              <a:t>i</a:t>
            </a:r>
            <a:r>
              <a:rPr lang="en-US" dirty="0"/>
              <a:t>++) 	{ 	</a:t>
            </a:r>
            <a:endParaRPr lang="en-US" dirty="0" smtClean="0"/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	$</a:t>
            </a:r>
            <a:r>
              <a:rPr lang="en-US" dirty="0" err="1"/>
              <a:t>namekey</a:t>
            </a:r>
            <a:r>
              <a:rPr lang="en-US" dirty="0"/>
              <a:t> = "</a:t>
            </a:r>
            <a:r>
              <a:rPr lang="en-US" dirty="0" err="1"/>
              <a:t>L_NAME$i</a:t>
            </a:r>
            <a:r>
              <a:rPr lang="en-US" dirty="0"/>
              <a:t>";       	</a:t>
            </a:r>
            <a:endParaRPr lang="en-US" dirty="0" smtClean="0"/>
          </a:p>
          <a:p>
            <a:r>
              <a:rPr lang="en-US" dirty="0" smtClean="0"/>
              <a:t>	$</a:t>
            </a:r>
            <a:r>
              <a:rPr lang="en-US" dirty="0" err="1"/>
              <a:t>namevalue</a:t>
            </a:r>
            <a:r>
              <a:rPr lang="en-US" dirty="0"/>
              <a:t> = $_REQUEST ["</a:t>
            </a:r>
            <a:r>
              <a:rPr lang="en-US" dirty="0" err="1"/>
              <a:t>L_NAME$i</a:t>
            </a:r>
            <a:r>
              <a:rPr lang="en-US" dirty="0"/>
              <a:t>"];		</a:t>
            </a:r>
            <a:endParaRPr lang="en-US" dirty="0" smtClean="0"/>
          </a:p>
          <a:p>
            <a:r>
              <a:rPr lang="en-US" dirty="0" smtClean="0"/>
              <a:t>	$</a:t>
            </a:r>
            <a:r>
              <a:rPr lang="en-US" dirty="0"/>
              <a:t>items .= $</a:t>
            </a:r>
            <a:r>
              <a:rPr lang="en-US" dirty="0" err="1"/>
              <a:t>namekey</a:t>
            </a:r>
            <a:r>
              <a:rPr lang="en-US" dirty="0"/>
              <a:t> . '=' . $</a:t>
            </a:r>
            <a:r>
              <a:rPr lang="en-US" dirty="0" err="1"/>
              <a:t>namevalue</a:t>
            </a:r>
            <a:r>
              <a:rPr lang="en-US" dirty="0"/>
              <a:t>;		</a:t>
            </a:r>
            <a:endParaRPr lang="en-US" dirty="0" smtClean="0"/>
          </a:p>
          <a:p>
            <a:r>
              <a:rPr lang="en-US" dirty="0" smtClean="0"/>
              <a:t>	$</a:t>
            </a:r>
            <a:r>
              <a:rPr lang="en-US" dirty="0"/>
              <a:t>items .= '&amp;';				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$</a:t>
            </a:r>
            <a:r>
              <a:rPr lang="en-US" dirty="0" err="1"/>
              <a:t>numberkey</a:t>
            </a:r>
            <a:r>
              <a:rPr lang="en-US" dirty="0"/>
              <a:t> = "</a:t>
            </a:r>
            <a:r>
              <a:rPr lang="en-US" dirty="0" err="1"/>
              <a:t>L_NUMBER$i</a:t>
            </a:r>
            <a:r>
              <a:rPr lang="en-US" dirty="0"/>
              <a:t>";       </a:t>
            </a:r>
            <a:endParaRPr lang="en-US" dirty="0" smtClean="0"/>
          </a:p>
          <a:p>
            <a:r>
              <a:rPr lang="en-US" dirty="0" smtClean="0"/>
              <a:t>	$</a:t>
            </a:r>
            <a:r>
              <a:rPr lang="en-US" dirty="0" err="1"/>
              <a:t>numbervalue</a:t>
            </a:r>
            <a:r>
              <a:rPr lang="en-US" dirty="0"/>
              <a:t> = $_REQUEST ["</a:t>
            </a:r>
            <a:r>
              <a:rPr lang="en-US" dirty="0" err="1"/>
              <a:t>L_NUMBER$i</a:t>
            </a:r>
            <a:r>
              <a:rPr lang="en-US" dirty="0"/>
              <a:t>"];		</a:t>
            </a:r>
            <a:endParaRPr lang="en-US" dirty="0" smtClean="0"/>
          </a:p>
          <a:p>
            <a:r>
              <a:rPr lang="en-US" dirty="0" smtClean="0"/>
              <a:t>	$</a:t>
            </a:r>
            <a:r>
              <a:rPr lang="en-US" dirty="0"/>
              <a:t>items .= $</a:t>
            </a:r>
            <a:r>
              <a:rPr lang="en-US" dirty="0" err="1"/>
              <a:t>numberkey</a:t>
            </a:r>
            <a:r>
              <a:rPr lang="en-US" dirty="0"/>
              <a:t> . '=' . $</a:t>
            </a:r>
            <a:r>
              <a:rPr lang="en-US" dirty="0" err="1"/>
              <a:t>numbervalue</a:t>
            </a:r>
            <a:r>
              <a:rPr lang="en-US" dirty="0"/>
              <a:t>;		</a:t>
            </a:r>
            <a:endParaRPr lang="en-US" dirty="0" smtClean="0"/>
          </a:p>
          <a:p>
            <a:r>
              <a:rPr lang="en-US" dirty="0" smtClean="0"/>
              <a:t>	$</a:t>
            </a:r>
            <a:r>
              <a:rPr lang="en-US" dirty="0"/>
              <a:t>items .= '&amp;';	</a:t>
            </a:r>
            <a:endParaRPr lang="en-US" dirty="0" smtClean="0"/>
          </a:p>
          <a:p>
            <a:r>
              <a:rPr lang="en-US" dirty="0"/>
              <a:t>				</a:t>
            </a:r>
            <a:endParaRPr lang="en-US" dirty="0" smtClean="0"/>
          </a:p>
          <a:p>
            <a:r>
              <a:rPr lang="en-US" dirty="0" smtClean="0"/>
              <a:t>	 ….</a:t>
            </a:r>
          </a:p>
          <a:p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97540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and Cancel URL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E3B0-0C55-554E-9184-DBBFC27AFE1A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9735" y="1603360"/>
            <a:ext cx="8504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returnURL</a:t>
            </a:r>
            <a:r>
              <a:rPr lang="en-US" dirty="0"/>
              <a:t> = </a:t>
            </a:r>
            <a:r>
              <a:rPr lang="en-US" dirty="0" err="1"/>
              <a:t>urlencode</a:t>
            </a:r>
            <a:r>
              <a:rPr lang="en-US" dirty="0"/>
              <a:t> ( $</a:t>
            </a:r>
            <a:r>
              <a:rPr lang="en-US" dirty="0" err="1"/>
              <a:t>url</a:t>
            </a:r>
            <a:r>
              <a:rPr lang="en-US" dirty="0"/>
              <a:t> . '/</a:t>
            </a:r>
            <a:r>
              <a:rPr lang="en-US" dirty="0" err="1"/>
              <a:t>GetExpressCheckoutDetails.php?currencyCodeType</a:t>
            </a:r>
            <a:r>
              <a:rPr lang="en-US" dirty="0"/>
              <a:t>=' . $</a:t>
            </a:r>
            <a:r>
              <a:rPr lang="en-US" dirty="0" err="1"/>
              <a:t>currencyCodeType</a:t>
            </a:r>
            <a:r>
              <a:rPr lang="en-US" dirty="0"/>
              <a:t> . '&amp;</a:t>
            </a:r>
            <a:r>
              <a:rPr lang="en-US" dirty="0" err="1"/>
              <a:t>paymentType</a:t>
            </a:r>
            <a:r>
              <a:rPr lang="en-US" dirty="0"/>
              <a:t>=' . $</a:t>
            </a:r>
            <a:r>
              <a:rPr lang="en-US" dirty="0" err="1"/>
              <a:t>paymentType</a:t>
            </a:r>
            <a:r>
              <a:rPr lang="en-US" dirty="0"/>
              <a:t> . '&amp;</a:t>
            </a:r>
            <a:r>
              <a:rPr lang="en-US" dirty="0" err="1"/>
              <a:t>paymentAmount</a:t>
            </a:r>
            <a:r>
              <a:rPr lang="en-US" dirty="0"/>
              <a:t>=' . $</a:t>
            </a:r>
            <a:r>
              <a:rPr lang="en-US" dirty="0" err="1"/>
              <a:t>paymentAmount</a:t>
            </a:r>
            <a:r>
              <a:rPr lang="en-US" dirty="0"/>
              <a:t> );	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$</a:t>
            </a:r>
            <a:r>
              <a:rPr lang="en-US" dirty="0" err="1"/>
              <a:t>cancelURL</a:t>
            </a:r>
            <a:r>
              <a:rPr lang="en-US" dirty="0"/>
              <a:t> = </a:t>
            </a:r>
            <a:r>
              <a:rPr lang="en-US" dirty="0" err="1"/>
              <a:t>urlencode</a:t>
            </a:r>
            <a:r>
              <a:rPr lang="en-US" dirty="0"/>
              <a:t> ( "$</a:t>
            </a:r>
            <a:r>
              <a:rPr lang="en-US" dirty="0" err="1"/>
              <a:t>url</a:t>
            </a:r>
            <a:r>
              <a:rPr lang="en-US" dirty="0"/>
              <a:t>/</a:t>
            </a:r>
            <a:r>
              <a:rPr lang="en-US" dirty="0" err="1"/>
              <a:t>cancel.php?paymentType</a:t>
            </a:r>
            <a:r>
              <a:rPr lang="en-US" dirty="0"/>
              <a:t>=$</a:t>
            </a:r>
            <a:r>
              <a:rPr lang="en-US" dirty="0" err="1"/>
              <a:t>paymentType</a:t>
            </a:r>
            <a:r>
              <a:rPr lang="en-US" dirty="0"/>
              <a:t>" );	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3819936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Goods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F419-FCA1-9446-9381-23639A4F8D04}" type="datetime1">
              <a:rPr lang="en-US" smtClean="0"/>
              <a:t>10/28/11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71" y="1102963"/>
            <a:ext cx="5302411" cy="50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88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call with </a:t>
            </a:r>
            <a:r>
              <a:rPr lang="en-US" dirty="0" err="1" smtClean="0"/>
              <a:t>SetExpressCheckout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5A62-81B6-D044-BB4D-AE9C7D384E90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9415" y="1633840"/>
            <a:ext cx="85048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resArray</a:t>
            </a:r>
            <a:r>
              <a:rPr lang="en-US" dirty="0"/>
              <a:t> = </a:t>
            </a:r>
            <a:r>
              <a:rPr lang="en-US" dirty="0" err="1"/>
              <a:t>hash_call</a:t>
            </a:r>
            <a:r>
              <a:rPr lang="en-US" dirty="0"/>
              <a:t> ( "</a:t>
            </a:r>
            <a:r>
              <a:rPr lang="en-US" dirty="0" err="1"/>
              <a:t>SetExpressCheckout</a:t>
            </a:r>
            <a:r>
              <a:rPr lang="en-US" dirty="0"/>
              <a:t>", $</a:t>
            </a:r>
            <a:r>
              <a:rPr lang="en-US" dirty="0" err="1"/>
              <a:t>nvpstr</a:t>
            </a:r>
            <a:r>
              <a:rPr lang="en-US" dirty="0"/>
              <a:t> )</a:t>
            </a:r>
            <a:r>
              <a:rPr lang="en-US" dirty="0" smtClean="0"/>
              <a:t>;</a:t>
            </a:r>
          </a:p>
          <a:p>
            <a:r>
              <a:rPr lang="en-US" dirty="0"/>
              <a:t>$_SESSION ['</a:t>
            </a:r>
            <a:r>
              <a:rPr lang="en-US" dirty="0" err="1"/>
              <a:t>reshash</a:t>
            </a:r>
            <a:r>
              <a:rPr lang="en-US" dirty="0"/>
              <a:t>'] = $</a:t>
            </a:r>
            <a:r>
              <a:rPr lang="en-US" dirty="0" err="1"/>
              <a:t>resArray</a:t>
            </a:r>
            <a:r>
              <a:rPr lang="en-US" dirty="0"/>
              <a:t>;	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$</a:t>
            </a:r>
            <a:r>
              <a:rPr lang="en-US" dirty="0" err="1"/>
              <a:t>ack</a:t>
            </a:r>
            <a:r>
              <a:rPr lang="en-US" dirty="0"/>
              <a:t> = </a:t>
            </a:r>
            <a:r>
              <a:rPr lang="en-US" dirty="0" err="1"/>
              <a:t>strtoupper</a:t>
            </a:r>
            <a:r>
              <a:rPr lang="en-US" dirty="0"/>
              <a:t> ( $</a:t>
            </a:r>
            <a:r>
              <a:rPr lang="en-US" dirty="0" err="1"/>
              <a:t>resArray</a:t>
            </a:r>
            <a:r>
              <a:rPr lang="en-US" dirty="0"/>
              <a:t> ["ACK"] );		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($</a:t>
            </a:r>
            <a:r>
              <a:rPr lang="en-US" dirty="0" err="1"/>
              <a:t>ack</a:t>
            </a:r>
            <a:r>
              <a:rPr lang="en-US" dirty="0"/>
              <a:t> == "SUCCESS") {		</a:t>
            </a:r>
            <a:endParaRPr lang="en-US" dirty="0" smtClean="0"/>
          </a:p>
          <a:p>
            <a:r>
              <a:rPr lang="en-US" dirty="0" smtClean="0"/>
              <a:t>	$</a:t>
            </a:r>
            <a:r>
              <a:rPr lang="en-US" dirty="0"/>
              <a:t>token = </a:t>
            </a:r>
            <a:r>
              <a:rPr lang="en-US" dirty="0" err="1"/>
              <a:t>urldecode</a:t>
            </a:r>
            <a:r>
              <a:rPr lang="en-US" dirty="0"/>
              <a:t> ( $</a:t>
            </a:r>
            <a:r>
              <a:rPr lang="en-US" dirty="0" err="1"/>
              <a:t>resArray</a:t>
            </a:r>
            <a:r>
              <a:rPr lang="en-US" dirty="0"/>
              <a:t> ["TOKEN"] );	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$</a:t>
            </a:r>
            <a:r>
              <a:rPr lang="en-US" dirty="0" err="1"/>
              <a:t>payPalURL</a:t>
            </a:r>
            <a:r>
              <a:rPr lang="en-US" dirty="0"/>
              <a:t> = PAYPAL_URL . $token;	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header </a:t>
            </a:r>
            <a:r>
              <a:rPr lang="en-US" dirty="0"/>
              <a:t>( "Location: " . $</a:t>
            </a:r>
            <a:r>
              <a:rPr lang="en-US" dirty="0" err="1"/>
              <a:t>payPalURL</a:t>
            </a:r>
            <a:r>
              <a:rPr lang="en-US" dirty="0"/>
              <a:t> );	</a:t>
            </a:r>
            <a:endParaRPr lang="en-US" dirty="0" smtClean="0"/>
          </a:p>
          <a:p>
            <a:r>
              <a:rPr lang="en-US" dirty="0" smtClean="0"/>
              <a:t>} </a:t>
            </a:r>
            <a:r>
              <a:rPr lang="en-US" dirty="0"/>
              <a:t>else {	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$</a:t>
            </a:r>
            <a:r>
              <a:rPr lang="en-US" dirty="0"/>
              <a:t>location = "</a:t>
            </a:r>
            <a:r>
              <a:rPr lang="en-US" dirty="0" err="1"/>
              <a:t>APIError.php</a:t>
            </a:r>
            <a:r>
              <a:rPr lang="en-US" dirty="0"/>
              <a:t>";	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header </a:t>
            </a:r>
            <a:r>
              <a:rPr lang="en-US" dirty="0"/>
              <a:t>( "Location: $location" );	</a:t>
            </a:r>
            <a:endParaRPr lang="en-US" dirty="0" smtClean="0"/>
          </a:p>
          <a:p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61371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stageWebView_locationChangeHandler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0C1A1-D7A0-CC46-B9BB-015760913C5E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9415" y="1633840"/>
            <a:ext cx="85048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trace</a:t>
            </a:r>
            <a:r>
              <a:rPr lang="en-US" dirty="0"/>
              <a:t>("location change " + </a:t>
            </a:r>
            <a:r>
              <a:rPr lang="en-US" dirty="0" err="1"/>
              <a:t>event.location</a:t>
            </a:r>
            <a:r>
              <a:rPr lang="en-US" dirty="0"/>
              <a:t>);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str:String</a:t>
            </a:r>
            <a:r>
              <a:rPr lang="en-US" dirty="0"/>
              <a:t> = </a:t>
            </a:r>
            <a:r>
              <a:rPr lang="en-US" dirty="0" err="1"/>
              <a:t>event.location</a:t>
            </a:r>
            <a:r>
              <a:rPr lang="en-US" dirty="0"/>
              <a:t>;</a:t>
            </a:r>
          </a:p>
          <a:p>
            <a:endParaRPr lang="en-US" dirty="0" smtClean="0"/>
          </a:p>
          <a:p>
            <a:r>
              <a:rPr lang="en-US" dirty="0" smtClean="0"/>
              <a:t>if</a:t>
            </a:r>
            <a:r>
              <a:rPr lang="en-US" dirty="0"/>
              <a:t>(</a:t>
            </a:r>
            <a:r>
              <a:rPr lang="en-US" dirty="0" err="1"/>
              <a:t>isCheckout</a:t>
            </a:r>
            <a:r>
              <a:rPr lang="en-US" dirty="0"/>
              <a:t>) {</a:t>
            </a:r>
          </a:p>
          <a:p>
            <a:r>
              <a:rPr lang="en-US" dirty="0" smtClean="0"/>
              <a:t>	if </a:t>
            </a:r>
            <a:r>
              <a:rPr lang="en-US" dirty="0"/>
              <a:t>(</a:t>
            </a:r>
            <a:r>
              <a:rPr lang="en-US" dirty="0" err="1"/>
              <a:t>str.indexOf</a:t>
            </a:r>
            <a:r>
              <a:rPr lang="en-US" dirty="0"/>
              <a:t>("https://</a:t>
            </a:r>
            <a:r>
              <a:rPr lang="en-US" dirty="0" err="1"/>
              <a:t>www.sandbox.paypal.com</a:t>
            </a:r>
            <a:r>
              <a:rPr lang="en-US" dirty="0"/>
              <a:t>/") &gt; -1) 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stageWebView.show</a:t>
            </a:r>
            <a:r>
              <a:rPr lang="en-US" dirty="0"/>
              <a:t>();</a:t>
            </a:r>
          </a:p>
          <a:p>
            <a:r>
              <a:rPr lang="en-US" dirty="0"/>
              <a:t>	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889502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PayPal Login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2EDF-5589-1C4A-96A4-9834CFBF4CFC}" type="datetime1">
              <a:rPr lang="en-US" smtClean="0"/>
              <a:t>10/28/11</a:t>
            </a:fld>
            <a:endParaRPr lang="en-US"/>
          </a:p>
        </p:txBody>
      </p:sp>
      <p:pic>
        <p:nvPicPr>
          <p:cNvPr id="3" name="Picture 2" descr="Screen shot 2011-10-02 at 6.5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58" y="1320800"/>
            <a:ext cx="3957148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9763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PayPal Login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BE7B-5955-1A44-AA4F-C917F9C79F9E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 descr="Screen shot 2011-10-02 at 6.54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52" y="1442720"/>
            <a:ext cx="444306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7111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PayPal Login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35AF-DAF6-7F43-870A-3502F41C8B39}" type="datetime1">
              <a:rPr lang="en-US" smtClean="0"/>
              <a:t>10/28/11</a:t>
            </a:fld>
            <a:endParaRPr lang="en-US"/>
          </a:p>
        </p:txBody>
      </p:sp>
      <p:pic>
        <p:nvPicPr>
          <p:cNvPr id="3" name="Picture 2" descr="Screen shot 2011-10-02 at 6.5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898" y="1361440"/>
            <a:ext cx="3797422" cy="448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26985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URL does 2</a:t>
            </a:r>
            <a:r>
              <a:rPr lang="en-US" baseline="30000" dirty="0" smtClean="0"/>
              <a:t>nd</a:t>
            </a:r>
            <a:r>
              <a:rPr lang="en-US" dirty="0" smtClean="0"/>
              <a:t> API call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A8DDF-20EE-414D-8E95-F4BBA7F47FEB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9415" y="1633840"/>
            <a:ext cx="8504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$</a:t>
            </a:r>
            <a:r>
              <a:rPr lang="pl-PL" dirty="0" err="1"/>
              <a:t>token</a:t>
            </a:r>
            <a:r>
              <a:rPr lang="pl-PL" dirty="0"/>
              <a:t> = </a:t>
            </a:r>
            <a:r>
              <a:rPr lang="pl-PL" dirty="0" err="1"/>
              <a:t>urlencode</a:t>
            </a:r>
            <a:r>
              <a:rPr lang="pl-PL" dirty="0"/>
              <a:t> ( $_REQUEST ['</a:t>
            </a:r>
            <a:r>
              <a:rPr lang="pl-PL" dirty="0" err="1"/>
              <a:t>token</a:t>
            </a:r>
            <a:r>
              <a:rPr lang="pl-PL" dirty="0"/>
              <a:t>'] )</a:t>
            </a:r>
            <a:r>
              <a:rPr lang="pl-PL" dirty="0" smtClean="0"/>
              <a:t>;</a:t>
            </a:r>
          </a:p>
          <a:p>
            <a:endParaRPr lang="pl-PL" dirty="0"/>
          </a:p>
          <a:p>
            <a:r>
              <a:rPr lang="pl-PL" dirty="0" smtClean="0"/>
              <a:t>$</a:t>
            </a:r>
            <a:r>
              <a:rPr lang="pl-PL" dirty="0" err="1"/>
              <a:t>nvpstr</a:t>
            </a:r>
            <a:r>
              <a:rPr lang="pl-PL" dirty="0"/>
              <a:t> = "&amp;TOKEN=" . $</a:t>
            </a:r>
            <a:r>
              <a:rPr lang="pl-PL" dirty="0" err="1"/>
              <a:t>token</a:t>
            </a:r>
            <a:r>
              <a:rPr lang="pl-PL" dirty="0" smtClean="0"/>
              <a:t>;</a:t>
            </a:r>
          </a:p>
          <a:p>
            <a:endParaRPr lang="pl-PL" dirty="0"/>
          </a:p>
          <a:p>
            <a:r>
              <a:rPr lang="pl-PL" dirty="0" smtClean="0"/>
              <a:t>$</a:t>
            </a:r>
            <a:r>
              <a:rPr lang="pl-PL" dirty="0" err="1"/>
              <a:t>resArray</a:t>
            </a:r>
            <a:r>
              <a:rPr lang="pl-PL" dirty="0"/>
              <a:t> = </a:t>
            </a:r>
            <a:r>
              <a:rPr lang="pl-PL" dirty="0" err="1"/>
              <a:t>hash_call</a:t>
            </a:r>
            <a:r>
              <a:rPr lang="pl-PL" dirty="0"/>
              <a:t> ( "</a:t>
            </a:r>
            <a:r>
              <a:rPr lang="pl-PL" dirty="0" err="1"/>
              <a:t>GetExpressCheckoutDetails</a:t>
            </a:r>
            <a:r>
              <a:rPr lang="pl-PL" dirty="0"/>
              <a:t>", $</a:t>
            </a:r>
            <a:r>
              <a:rPr lang="pl-PL" dirty="0" err="1"/>
              <a:t>nvpstr</a:t>
            </a:r>
            <a:r>
              <a:rPr lang="pl-PL" dirty="0"/>
              <a:t> 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605762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87D6-D98B-E34E-9269-59BC1C133C1B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 descr="Screen shot 2011-10-02 at 6.54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0" y="1319356"/>
            <a:ext cx="3810000" cy="45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685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– </a:t>
            </a:r>
            <a:r>
              <a:rPr lang="en-US" dirty="0" err="1" smtClean="0"/>
              <a:t>DoExpressCheckoutPayment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86A0-D62D-2F44-AC4A-3D60390E8F16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9415" y="1633840"/>
            <a:ext cx="8504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$</a:t>
            </a:r>
            <a:r>
              <a:rPr lang="pl-PL" dirty="0" err="1"/>
              <a:t>token</a:t>
            </a:r>
            <a:r>
              <a:rPr lang="pl-PL" dirty="0"/>
              <a:t> =</a:t>
            </a:r>
            <a:r>
              <a:rPr lang="pl-PL" dirty="0" err="1"/>
              <a:t>urlencode</a:t>
            </a:r>
            <a:r>
              <a:rPr lang="pl-PL" dirty="0"/>
              <a:t>( </a:t>
            </a:r>
            <a:r>
              <a:rPr lang="pl-PL" dirty="0" smtClean="0"/>
              <a:t>$_SESSION[</a:t>
            </a:r>
            <a:r>
              <a:rPr lang="pl-PL" dirty="0"/>
              <a:t>'</a:t>
            </a:r>
            <a:r>
              <a:rPr lang="pl-PL" dirty="0" err="1"/>
              <a:t>token</a:t>
            </a:r>
            <a:r>
              <a:rPr lang="pl-PL" dirty="0"/>
              <a:t>'])</a:t>
            </a:r>
            <a:r>
              <a:rPr lang="pl-PL" dirty="0" smtClean="0"/>
              <a:t>;</a:t>
            </a:r>
          </a:p>
          <a:p>
            <a:r>
              <a:rPr lang="pl-PL" dirty="0" smtClean="0"/>
              <a:t>$</a:t>
            </a:r>
            <a:r>
              <a:rPr lang="pl-PL" dirty="0" err="1"/>
              <a:t>paymentAmount</a:t>
            </a:r>
            <a:r>
              <a:rPr lang="pl-PL" dirty="0"/>
              <a:t> =</a:t>
            </a:r>
            <a:r>
              <a:rPr lang="pl-PL" dirty="0" err="1"/>
              <a:t>urlencode</a:t>
            </a:r>
            <a:r>
              <a:rPr lang="pl-PL" dirty="0"/>
              <a:t> (</a:t>
            </a:r>
            <a:r>
              <a:rPr lang="pl-PL" dirty="0" smtClean="0"/>
              <a:t>$_SESSION[</a:t>
            </a:r>
            <a:r>
              <a:rPr lang="pl-PL" dirty="0"/>
              <a:t>'</a:t>
            </a:r>
            <a:r>
              <a:rPr lang="pl-PL" dirty="0" err="1"/>
              <a:t>paymentAmount</a:t>
            </a:r>
            <a:r>
              <a:rPr lang="pl-PL" dirty="0"/>
              <a:t>'])</a:t>
            </a:r>
            <a:r>
              <a:rPr lang="pl-PL" dirty="0" smtClean="0"/>
              <a:t>;</a:t>
            </a:r>
          </a:p>
          <a:p>
            <a:r>
              <a:rPr lang="pl-PL" dirty="0" smtClean="0"/>
              <a:t>$</a:t>
            </a:r>
            <a:r>
              <a:rPr lang="pl-PL" dirty="0" err="1"/>
              <a:t>paymentType</a:t>
            </a:r>
            <a:r>
              <a:rPr lang="pl-PL" dirty="0"/>
              <a:t> = </a:t>
            </a:r>
            <a:r>
              <a:rPr lang="pl-PL" dirty="0" err="1"/>
              <a:t>urlencode</a:t>
            </a:r>
            <a:r>
              <a:rPr lang="pl-PL" dirty="0"/>
              <a:t>(</a:t>
            </a:r>
            <a:r>
              <a:rPr lang="pl-PL" dirty="0" smtClean="0"/>
              <a:t>$_SESSION[</a:t>
            </a:r>
            <a:r>
              <a:rPr lang="pl-PL" dirty="0"/>
              <a:t>'</a:t>
            </a:r>
            <a:r>
              <a:rPr lang="pl-PL" dirty="0" err="1"/>
              <a:t>paymentType</a:t>
            </a:r>
            <a:r>
              <a:rPr lang="pl-PL" dirty="0"/>
              <a:t>'])</a:t>
            </a:r>
            <a:r>
              <a:rPr lang="pl-PL" dirty="0" smtClean="0"/>
              <a:t>;</a:t>
            </a:r>
          </a:p>
          <a:p>
            <a:r>
              <a:rPr lang="pl-PL" dirty="0" smtClean="0"/>
              <a:t>$</a:t>
            </a:r>
            <a:r>
              <a:rPr lang="pl-PL" dirty="0" err="1"/>
              <a:t>currCodeType</a:t>
            </a:r>
            <a:r>
              <a:rPr lang="pl-PL" dirty="0"/>
              <a:t> = </a:t>
            </a:r>
            <a:r>
              <a:rPr lang="pl-PL" dirty="0" err="1"/>
              <a:t>urlencode</a:t>
            </a:r>
            <a:r>
              <a:rPr lang="pl-PL" dirty="0"/>
              <a:t>(</a:t>
            </a:r>
            <a:r>
              <a:rPr lang="pl-PL" dirty="0" smtClean="0"/>
              <a:t>$_SESSION[</a:t>
            </a:r>
            <a:r>
              <a:rPr lang="pl-PL" dirty="0"/>
              <a:t>'</a:t>
            </a:r>
            <a:r>
              <a:rPr lang="pl-PL" dirty="0" err="1"/>
              <a:t>currCodeType</a:t>
            </a:r>
            <a:r>
              <a:rPr lang="pl-PL" dirty="0"/>
              <a:t>'])</a:t>
            </a:r>
            <a:r>
              <a:rPr lang="pl-PL" dirty="0" smtClean="0"/>
              <a:t>;</a:t>
            </a:r>
          </a:p>
          <a:p>
            <a:r>
              <a:rPr lang="pl-PL" dirty="0" smtClean="0"/>
              <a:t>$</a:t>
            </a:r>
            <a:r>
              <a:rPr lang="pl-PL" dirty="0" err="1"/>
              <a:t>payerID</a:t>
            </a:r>
            <a:r>
              <a:rPr lang="pl-PL" dirty="0"/>
              <a:t> = </a:t>
            </a:r>
            <a:r>
              <a:rPr lang="pl-PL" dirty="0" err="1"/>
              <a:t>urlencode</a:t>
            </a:r>
            <a:r>
              <a:rPr lang="pl-PL" dirty="0"/>
              <a:t>(</a:t>
            </a:r>
            <a:r>
              <a:rPr lang="pl-PL" dirty="0" smtClean="0"/>
              <a:t>$_SESSION[</a:t>
            </a:r>
            <a:r>
              <a:rPr lang="pl-PL" dirty="0"/>
              <a:t>'</a:t>
            </a:r>
            <a:r>
              <a:rPr lang="pl-PL" dirty="0" err="1"/>
              <a:t>payer_id</a:t>
            </a:r>
            <a:r>
              <a:rPr lang="pl-PL" dirty="0"/>
              <a:t>'])</a:t>
            </a:r>
            <a:r>
              <a:rPr lang="pl-PL" dirty="0" smtClean="0"/>
              <a:t>;</a:t>
            </a:r>
          </a:p>
          <a:p>
            <a:r>
              <a:rPr lang="pl-PL" dirty="0" smtClean="0"/>
              <a:t>$</a:t>
            </a:r>
            <a:r>
              <a:rPr lang="pl-PL" dirty="0" err="1"/>
              <a:t>serverName</a:t>
            </a:r>
            <a:r>
              <a:rPr lang="pl-PL" dirty="0"/>
              <a:t> = </a:t>
            </a:r>
            <a:r>
              <a:rPr lang="pl-PL" dirty="0" err="1"/>
              <a:t>urlencode</a:t>
            </a:r>
            <a:r>
              <a:rPr lang="pl-PL" dirty="0"/>
              <a:t>($_SERVER['SERVER_NAME'])</a:t>
            </a:r>
            <a:r>
              <a:rPr lang="pl-PL" dirty="0" smtClean="0"/>
              <a:t>;</a:t>
            </a:r>
          </a:p>
          <a:p>
            <a:endParaRPr lang="pl-PL" dirty="0"/>
          </a:p>
          <a:p>
            <a:r>
              <a:rPr lang="pl-PL" dirty="0"/>
              <a:t>$</a:t>
            </a:r>
            <a:r>
              <a:rPr lang="pl-PL" dirty="0" err="1"/>
              <a:t>resArray</a:t>
            </a:r>
            <a:r>
              <a:rPr lang="pl-PL" dirty="0"/>
              <a:t>=</a:t>
            </a:r>
            <a:r>
              <a:rPr lang="pl-PL" dirty="0" err="1"/>
              <a:t>hash_call</a:t>
            </a:r>
            <a:r>
              <a:rPr lang="pl-PL" dirty="0"/>
              <a:t>("</a:t>
            </a:r>
            <a:r>
              <a:rPr lang="pl-PL" dirty="0" err="1"/>
              <a:t>DoExpressCheckoutPayment</a:t>
            </a:r>
            <a:r>
              <a:rPr lang="pl-PL" dirty="0"/>
              <a:t>",$</a:t>
            </a:r>
            <a:r>
              <a:rPr lang="pl-PL" dirty="0" err="1"/>
              <a:t>nvpstr</a:t>
            </a:r>
            <a:r>
              <a:rPr lang="pl-PL" dirty="0"/>
              <a:t>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184026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Review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69CB7-0771-6145-8CED-EB48BF67E8C8}" type="datetime1">
              <a:rPr lang="en-US" smtClean="0"/>
              <a:t>10/28/11</a:t>
            </a:fld>
            <a:endParaRPr lang="en-US"/>
          </a:p>
        </p:txBody>
      </p:sp>
      <p:pic>
        <p:nvPicPr>
          <p:cNvPr id="3" name="Picture 2" descr="Screen shot 2011-10-02 at 6.55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80" y="1227580"/>
            <a:ext cx="3972560" cy="469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1564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stageWebView_locationChangeHandler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F3A3B-A067-0A44-888E-630E108B4FBB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9415" y="1633840"/>
            <a:ext cx="8504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if</a:t>
            </a:r>
            <a:r>
              <a:rPr lang="pl-PL" dirty="0"/>
              <a:t> ( (</a:t>
            </a:r>
            <a:r>
              <a:rPr lang="pl-PL" dirty="0" err="1"/>
              <a:t>str.indexOf</a:t>
            </a:r>
            <a:r>
              <a:rPr lang="pl-PL" dirty="0"/>
              <a:t>("</a:t>
            </a:r>
            <a:r>
              <a:rPr lang="pl-PL" dirty="0" err="1"/>
              <a:t>close.php</a:t>
            </a:r>
            <a:r>
              <a:rPr lang="pl-PL" dirty="0"/>
              <a:t>") &gt; -1) ) {</a:t>
            </a:r>
          </a:p>
          <a:p>
            <a:r>
              <a:rPr lang="pl-PL" dirty="0"/>
              <a:t>	</a:t>
            </a:r>
            <a:r>
              <a:rPr lang="pl-PL" dirty="0" err="1" smtClean="0"/>
              <a:t>model.cart</a:t>
            </a:r>
            <a:r>
              <a:rPr lang="pl-PL" dirty="0" smtClean="0"/>
              <a:t> </a:t>
            </a:r>
            <a:r>
              <a:rPr lang="pl-PL" dirty="0"/>
              <a:t>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ArrayCollection</a:t>
            </a:r>
            <a:r>
              <a:rPr lang="pl-PL" dirty="0"/>
              <a:t>();</a:t>
            </a:r>
          </a:p>
          <a:p>
            <a:r>
              <a:rPr lang="pl-PL" dirty="0"/>
              <a:t>	</a:t>
            </a:r>
            <a:r>
              <a:rPr lang="pl-PL" dirty="0" err="1" smtClean="0"/>
              <a:t>stageWebView.hide</a:t>
            </a:r>
            <a:r>
              <a:rPr lang="pl-PL" dirty="0"/>
              <a:t>();</a:t>
            </a:r>
          </a:p>
          <a:p>
            <a:r>
              <a:rPr lang="pl-PL" dirty="0"/>
              <a:t>	</a:t>
            </a:r>
            <a:r>
              <a:rPr lang="pl-PL" dirty="0" err="1" smtClean="0"/>
              <a:t>currentState</a:t>
            </a:r>
            <a:r>
              <a:rPr lang="pl-PL" dirty="0"/>
              <a:t>="Start";		</a:t>
            </a:r>
          </a:p>
          <a:p>
            <a:r>
              <a:rPr lang="pl-PL" dirty="0"/>
              <a:t>	</a:t>
            </a:r>
            <a:r>
              <a:rPr lang="pl-PL" dirty="0" err="1" smtClean="0"/>
              <a:t>navigator.pushView</a:t>
            </a:r>
            <a:r>
              <a:rPr lang="pl-PL" dirty="0"/>
              <a:t>(</a:t>
            </a:r>
            <a:r>
              <a:rPr lang="pl-PL" dirty="0" err="1"/>
              <a:t>views.Complete</a:t>
            </a:r>
            <a:r>
              <a:rPr lang="pl-PL" dirty="0"/>
              <a:t>);</a:t>
            </a:r>
          </a:p>
          <a:p>
            <a:r>
              <a:rPr lang="pl-PL" dirty="0"/>
              <a:t>	</a:t>
            </a:r>
            <a:r>
              <a:rPr lang="pl-PL" dirty="0" err="1" smtClean="0"/>
              <a:t>continueShoppingButton.visible</a:t>
            </a:r>
            <a:r>
              <a:rPr lang="pl-PL" dirty="0" smtClean="0"/>
              <a:t> </a:t>
            </a:r>
            <a:r>
              <a:rPr lang="pl-PL" dirty="0"/>
              <a:t>= </a:t>
            </a:r>
            <a:r>
              <a:rPr lang="pl-PL" dirty="0" err="1"/>
              <a:t>true</a:t>
            </a:r>
            <a:r>
              <a:rPr lang="pl-PL" dirty="0"/>
              <a:t>;</a:t>
            </a:r>
          </a:p>
          <a:p>
            <a:r>
              <a:rPr lang="pl-PL" dirty="0" smtClean="0"/>
              <a:t>	</a:t>
            </a:r>
            <a:r>
              <a:rPr lang="pl-PL" dirty="0" err="1" smtClean="0"/>
              <a:t>buyButton.selected</a:t>
            </a:r>
            <a:r>
              <a:rPr lang="pl-PL" dirty="0" smtClean="0"/>
              <a:t> </a:t>
            </a:r>
            <a:r>
              <a:rPr lang="pl-PL" dirty="0"/>
              <a:t>= </a:t>
            </a:r>
            <a:r>
              <a:rPr lang="pl-PL" dirty="0" err="1"/>
              <a:t>false</a:t>
            </a:r>
            <a:r>
              <a:rPr lang="pl-PL" dirty="0"/>
              <a:t>;</a:t>
            </a:r>
          </a:p>
          <a:p>
            <a:r>
              <a:rPr lang="pl-PL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076224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Commerce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804D-F292-F34F-BFD7-2198117E04F6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303" y="1253746"/>
            <a:ext cx="6416256" cy="47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54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F2502-124C-AE47-AF1C-2D05BE111E42}" type="datetime1">
              <a:rPr lang="en-US" smtClean="0"/>
              <a:t>10/28/11</a:t>
            </a:fld>
            <a:endParaRPr lang="en-US"/>
          </a:p>
        </p:txBody>
      </p:sp>
      <p:pic>
        <p:nvPicPr>
          <p:cNvPr id="3" name="Picture 2" descr="Screen shot 2011-10-02 at 6.55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080" y="1274748"/>
            <a:ext cx="3789680" cy="447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304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Cancel URL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4DD83-820F-2944-831D-5498676FC036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9415" y="1633840"/>
            <a:ext cx="850488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if</a:t>
            </a:r>
            <a:r>
              <a:rPr lang="pl-PL" dirty="0"/>
              <a:t> ( (</a:t>
            </a:r>
            <a:r>
              <a:rPr lang="pl-PL" dirty="0" err="1"/>
              <a:t>str.indexOf</a:t>
            </a:r>
            <a:r>
              <a:rPr lang="pl-PL" dirty="0"/>
              <a:t>("</a:t>
            </a:r>
            <a:r>
              <a:rPr lang="pl-PL" dirty="0" err="1"/>
              <a:t>cancel.php</a:t>
            </a:r>
            <a:r>
              <a:rPr lang="pl-PL" dirty="0"/>
              <a:t>") &gt; -1) ) {	</a:t>
            </a:r>
          </a:p>
          <a:p>
            <a:r>
              <a:rPr lang="pl-PL" dirty="0"/>
              <a:t>	</a:t>
            </a:r>
            <a:r>
              <a:rPr lang="pl-PL" dirty="0" err="1" smtClean="0"/>
              <a:t>stageWebView.hide</a:t>
            </a:r>
            <a:r>
              <a:rPr lang="pl-PL" dirty="0"/>
              <a:t>();</a:t>
            </a:r>
          </a:p>
          <a:p>
            <a:r>
              <a:rPr lang="pl-PL" dirty="0"/>
              <a:t>	</a:t>
            </a:r>
            <a:r>
              <a:rPr lang="pl-PL" dirty="0" err="1" smtClean="0"/>
              <a:t>currentState</a:t>
            </a:r>
            <a:r>
              <a:rPr lang="pl-PL" dirty="0"/>
              <a:t>="Start";</a:t>
            </a:r>
          </a:p>
          <a:p>
            <a:r>
              <a:rPr lang="pl-PL" dirty="0"/>
              <a:t>	</a:t>
            </a:r>
            <a:r>
              <a:rPr lang="pl-PL" dirty="0" err="1" smtClean="0"/>
              <a:t>continueShoppingButton.visible</a:t>
            </a:r>
            <a:r>
              <a:rPr lang="pl-PL" dirty="0" smtClean="0"/>
              <a:t> </a:t>
            </a:r>
            <a:r>
              <a:rPr lang="pl-PL" dirty="0"/>
              <a:t>= </a:t>
            </a:r>
            <a:r>
              <a:rPr lang="pl-PL" dirty="0" err="1"/>
              <a:t>true</a:t>
            </a:r>
            <a:r>
              <a:rPr lang="pl-PL" dirty="0"/>
              <a:t>;</a:t>
            </a:r>
          </a:p>
          <a:p>
            <a:r>
              <a:rPr lang="pl-PL" dirty="0" smtClean="0"/>
              <a:t>	</a:t>
            </a:r>
            <a:r>
              <a:rPr lang="pl-PL" dirty="0" err="1" smtClean="0"/>
              <a:t>buyButton.selected</a:t>
            </a:r>
            <a:r>
              <a:rPr lang="pl-PL" dirty="0" smtClean="0"/>
              <a:t> </a:t>
            </a:r>
            <a:r>
              <a:rPr lang="pl-PL" dirty="0"/>
              <a:t>= </a:t>
            </a:r>
            <a:r>
              <a:rPr lang="pl-PL" dirty="0" err="1"/>
              <a:t>false</a:t>
            </a:r>
            <a:r>
              <a:rPr lang="pl-PL" dirty="0"/>
              <a:t>;</a:t>
            </a:r>
          </a:p>
          <a:p>
            <a:r>
              <a:rPr lang="pl-PL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1044775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Clicks = More $$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34862-25A9-324C-8A0F-81CE9775AFF1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9415" y="1633840"/>
            <a:ext cx="8504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define</a:t>
            </a:r>
            <a:r>
              <a:rPr lang="pl-PL" dirty="0"/>
              <a:t>('PAYPAL_URL', '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www.sandbox.paypal.com</a:t>
            </a:r>
            <a:r>
              <a:rPr lang="pl-PL" dirty="0"/>
              <a:t>/</a:t>
            </a:r>
            <a:r>
              <a:rPr lang="pl-PL" dirty="0" err="1"/>
              <a:t>webscr&amp;cmd</a:t>
            </a:r>
            <a:r>
              <a:rPr lang="pl-PL" dirty="0"/>
              <a:t>=_</a:t>
            </a:r>
            <a:r>
              <a:rPr lang="pl-PL" dirty="0" err="1"/>
              <a:t>express-checkout-mobile&amp;useraction</a:t>
            </a:r>
            <a:r>
              <a:rPr lang="pl-PL" dirty="0"/>
              <a:t>=</a:t>
            </a:r>
            <a:r>
              <a:rPr lang="pl-PL" dirty="0" err="1"/>
              <a:t>commit&amp;token</a:t>
            </a:r>
            <a:r>
              <a:rPr lang="pl-PL" dirty="0"/>
              <a:t>=');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42579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 Now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0AFC8-96B3-3646-9A69-0143022E3C01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 descr="Screen shot 2011-10-02 at 10.46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54" y="1249680"/>
            <a:ext cx="4122706" cy="48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6851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0184E-51BD-BF43-8512-465275DD7A8C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9415" y="1633840"/>
            <a:ext cx="850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paypalx</a:t>
            </a:r>
            <a:r>
              <a:rPr lang="pl-PL" dirty="0"/>
              <a:t>/</a:t>
            </a:r>
            <a:r>
              <a:rPr lang="pl-PL" dirty="0" err="1"/>
              <a:t>mec</a:t>
            </a:r>
            <a:r>
              <a:rPr lang="pl-PL" dirty="0"/>
              <a:t>-</a:t>
            </a:r>
            <a:r>
              <a:rPr lang="pl-PL" dirty="0" err="1"/>
              <a:t>flex</a:t>
            </a:r>
            <a:r>
              <a:rPr lang="pl-PL" dirty="0"/>
              <a:t>-mobile-shop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125274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FD3E3-1FCD-5440-AECC-0F340C8ACCCD}" type="datetime1">
              <a:rPr lang="en-US" smtClean="0"/>
              <a:t>10/28/11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9415" y="1633840"/>
            <a:ext cx="8504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hlinkClick r:id="rId2"/>
              </a:rPr>
              <a:t>sidney@x.com</a:t>
            </a:r>
            <a:endParaRPr lang="pl-PL" dirty="0" smtClean="0"/>
          </a:p>
          <a:p>
            <a:endParaRPr lang="pl-PL" dirty="0"/>
          </a:p>
          <a:p>
            <a:r>
              <a:rPr lang="pl-PL" dirty="0" smtClean="0"/>
              <a:t>@</a:t>
            </a:r>
            <a:r>
              <a:rPr lang="pl-PL" dirty="0" err="1" smtClean="0"/>
              <a:t>SidneyAllen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6475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Payments Anywhere?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2AE65-07C4-544D-91D4-B7DBD00B8C6A}" type="datetime1">
              <a:rPr lang="en-US" smtClean="0"/>
              <a:t>10/28/11</a:t>
            </a:fld>
            <a:endParaRPr lang="en-US"/>
          </a:p>
        </p:txBody>
      </p:sp>
      <p:pic>
        <p:nvPicPr>
          <p:cNvPr id="8" name="Picture 7" descr="desk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78" y="2442990"/>
            <a:ext cx="2429148" cy="2021052"/>
          </a:xfrm>
          <a:prstGeom prst="rect">
            <a:avLst/>
          </a:prstGeom>
        </p:spPr>
      </p:pic>
      <p:pic>
        <p:nvPicPr>
          <p:cNvPr id="9" name="Picture 8" descr="ip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90" y="4359825"/>
            <a:ext cx="1252121" cy="1618814"/>
          </a:xfrm>
          <a:prstGeom prst="rect">
            <a:avLst/>
          </a:prstGeom>
        </p:spPr>
      </p:pic>
      <p:pic>
        <p:nvPicPr>
          <p:cNvPr id="10" name="Picture 9" descr="iph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18" y="1273458"/>
            <a:ext cx="810463" cy="1562572"/>
          </a:xfrm>
          <a:prstGeom prst="rect">
            <a:avLst/>
          </a:prstGeom>
        </p:spPr>
      </p:pic>
      <p:pic>
        <p:nvPicPr>
          <p:cNvPr id="11" name="Picture 10" descr="tv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03" y="1913478"/>
            <a:ext cx="2575903" cy="2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3654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Payments Anywhere?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FD3B-B2A0-C245-A355-5C1F769DDF9C}" type="datetime1">
              <a:rPr lang="en-US" smtClean="0"/>
              <a:t>10/28/11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77183" y="3200125"/>
            <a:ext cx="1325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APIs</a:t>
            </a:r>
            <a:endParaRPr lang="en-US" sz="4000" b="1" dirty="0"/>
          </a:p>
        </p:txBody>
      </p:sp>
      <p:pic>
        <p:nvPicPr>
          <p:cNvPr id="12" name="Picture 11" descr="desk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78" y="2442990"/>
            <a:ext cx="2429148" cy="2021052"/>
          </a:xfrm>
          <a:prstGeom prst="rect">
            <a:avLst/>
          </a:prstGeom>
        </p:spPr>
      </p:pic>
      <p:pic>
        <p:nvPicPr>
          <p:cNvPr id="13" name="Picture 12" descr="ip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90" y="4359825"/>
            <a:ext cx="1252121" cy="1618814"/>
          </a:xfrm>
          <a:prstGeom prst="rect">
            <a:avLst/>
          </a:prstGeom>
        </p:spPr>
      </p:pic>
      <p:pic>
        <p:nvPicPr>
          <p:cNvPr id="14" name="Picture 13" descr="iph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318" y="1273458"/>
            <a:ext cx="810463" cy="1562572"/>
          </a:xfrm>
          <a:prstGeom prst="rect">
            <a:avLst/>
          </a:prstGeom>
        </p:spPr>
      </p:pic>
      <p:pic>
        <p:nvPicPr>
          <p:cNvPr id="15" name="Picture 14" descr="tv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03" y="1913478"/>
            <a:ext cx="2575903" cy="23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</a:t>
            </a:r>
            <a:r>
              <a:rPr lang="en-US" dirty="0" err="1" smtClean="0"/>
              <a:t>RESTful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B887-87CC-2446-BF1D-A1970C97BD13}" type="datetime1">
              <a:rPr lang="en-US" smtClean="0"/>
              <a:t>10/28/11</a:t>
            </a:fld>
            <a:endParaRPr lang="en-US"/>
          </a:p>
        </p:txBody>
      </p:sp>
      <p:pic>
        <p:nvPicPr>
          <p:cNvPr id="7" name="Picture 6" descr="api_controller_in_a_restful_architec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63" y="1456873"/>
            <a:ext cx="5688712" cy="442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0271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XC_ppt_template_helvetica_v2">
  <a:themeElements>
    <a:clrScheme name="Xcommerce">
      <a:dk1>
        <a:srgbClr val="FB4F14"/>
      </a:dk1>
      <a:lt1>
        <a:srgbClr val="FFFFFF"/>
      </a:lt1>
      <a:dk2>
        <a:srgbClr val="565A5C"/>
      </a:dk2>
      <a:lt2>
        <a:srgbClr val="FFFFFF"/>
      </a:lt2>
      <a:accent1>
        <a:srgbClr val="00ADD0"/>
      </a:accent1>
      <a:accent2>
        <a:srgbClr val="005172"/>
      </a:accent2>
      <a:accent3>
        <a:srgbClr val="C90062"/>
      </a:accent3>
      <a:accent4>
        <a:srgbClr val="EA5084"/>
      </a:accent4>
      <a:accent5>
        <a:srgbClr val="4BACC6"/>
      </a:accent5>
      <a:accent6>
        <a:srgbClr val="DE3831"/>
      </a:accent6>
      <a:hlink>
        <a:srgbClr val="F0AB00"/>
      </a:hlink>
      <a:folHlink>
        <a:srgbClr val="A2A4A3"/>
      </a:folHlink>
    </a:clrScheme>
    <a:fontScheme name="Xcommerce">
      <a:majorFont>
        <a:latin typeface="Helvetica LT Std"/>
        <a:ea typeface=""/>
        <a:cs typeface=""/>
      </a:majorFont>
      <a:minorFont>
        <a:latin typeface="Helvetica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XC_ppt_template_helvetica_v2</Template>
  <TotalTime>3672</TotalTime>
  <Words>878</Words>
  <Application>Microsoft Macintosh PowerPoint</Application>
  <PresentationFormat>On-screen Show (4:3)</PresentationFormat>
  <Paragraphs>281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XC_ppt_template_helvetica_v2</vt:lpstr>
      <vt:lpstr>PayPal + Flex = Payments anywhere</vt:lpstr>
      <vt:lpstr>Who am I?</vt:lpstr>
      <vt:lpstr>PayPal Stats</vt:lpstr>
      <vt:lpstr>Use Cases</vt:lpstr>
      <vt:lpstr>Virtual Goods</vt:lpstr>
      <vt:lpstr>Mobile Commerce</vt:lpstr>
      <vt:lpstr>Payments Anywhere?</vt:lpstr>
      <vt:lpstr>Payments Anywhere?</vt:lpstr>
      <vt:lpstr>Typical RESTful API</vt:lpstr>
      <vt:lpstr>How are PAYPAL APIS Different?</vt:lpstr>
      <vt:lpstr>Website Payments Standard</vt:lpstr>
      <vt:lpstr>Explicit Approval Payment Flow</vt:lpstr>
      <vt:lpstr>Implicit Approval Payment Flow</vt:lpstr>
      <vt:lpstr>Pre Approval Payment Flow</vt:lpstr>
      <vt:lpstr>Preapproved Payment</vt:lpstr>
      <vt:lpstr>Social Marketplace</vt:lpstr>
      <vt:lpstr>Authorize SellSimp.ly</vt:lpstr>
      <vt:lpstr>Sell, buy and promote via twitter</vt:lpstr>
      <vt:lpstr>Import your listings</vt:lpstr>
      <vt:lpstr>Promote your storefront</vt:lpstr>
      <vt:lpstr>Sample Listing</vt:lpstr>
      <vt:lpstr>Pay with PayPal</vt:lpstr>
      <vt:lpstr>Request and Collect Donations</vt:lpstr>
      <vt:lpstr>How to get Started</vt:lpstr>
      <vt:lpstr>Developer Console</vt:lpstr>
      <vt:lpstr>Preconfigured Accounts</vt:lpstr>
      <vt:lpstr>Unlimited Test Accounts *</vt:lpstr>
      <vt:lpstr>Test Emails</vt:lpstr>
      <vt:lpstr>API Credentials</vt:lpstr>
      <vt:lpstr>IPN Simulator</vt:lpstr>
      <vt:lpstr>TOOLS</vt:lpstr>
      <vt:lpstr>SDKs</vt:lpstr>
      <vt:lpstr>Flex Mobile and Express Checkout</vt:lpstr>
      <vt:lpstr>Express Checkout Payment Flow</vt:lpstr>
      <vt:lpstr>Quick Demo of the App</vt:lpstr>
      <vt:lpstr>List View</vt:lpstr>
      <vt:lpstr>Passing data to detail view</vt:lpstr>
      <vt:lpstr>Detail View</vt:lpstr>
      <vt:lpstr>Add item to cart</vt:lpstr>
      <vt:lpstr>Shopping Cart</vt:lpstr>
      <vt:lpstr>StageWebView</vt:lpstr>
      <vt:lpstr>payWithPayPal() method</vt:lpstr>
      <vt:lpstr>Checkout with PayPal continued</vt:lpstr>
      <vt:lpstr>On our Server</vt:lpstr>
      <vt:lpstr>API Credentials</vt:lpstr>
      <vt:lpstr>Endpoints and Redirect URL</vt:lpstr>
      <vt:lpstr>Payment Information</vt:lpstr>
      <vt:lpstr>Item Details</vt:lpstr>
      <vt:lpstr>Return and Cancel URL</vt:lpstr>
      <vt:lpstr>API call with SetExpressCheckout</vt:lpstr>
      <vt:lpstr>stageWebView_locationChangeHandler</vt:lpstr>
      <vt:lpstr>PayPal Login</vt:lpstr>
      <vt:lpstr>PayPal Login</vt:lpstr>
      <vt:lpstr>PayPal Login</vt:lpstr>
      <vt:lpstr>Return URL does 2nd API call</vt:lpstr>
      <vt:lpstr>Order Review</vt:lpstr>
      <vt:lpstr>Pay – DoExpressCheckoutPayment</vt:lpstr>
      <vt:lpstr>Order Review</vt:lpstr>
      <vt:lpstr>stageWebView_locationChangeHandler</vt:lpstr>
      <vt:lpstr>Completed</vt:lpstr>
      <vt:lpstr>Cancel URL</vt:lpstr>
      <vt:lpstr>Less Clicks = More $$</vt:lpstr>
      <vt:lpstr>Pay Now</vt:lpstr>
      <vt:lpstr>Project on github</vt:lpstr>
      <vt:lpstr>Questions?</vt:lpstr>
    </vt:vector>
  </TitlesOfParts>
  <Company>eBay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space is for the main title and can be multiple lines</dc:title>
  <dc:creator>aheidersbach</dc:creator>
  <cp:lastModifiedBy>Sidney Maestre</cp:lastModifiedBy>
  <cp:revision>197</cp:revision>
  <dcterms:created xsi:type="dcterms:W3CDTF">2011-07-05T20:47:49Z</dcterms:created>
  <dcterms:modified xsi:type="dcterms:W3CDTF">2011-10-28T11:10:16Z</dcterms:modified>
</cp:coreProperties>
</file>